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
  </p:notesMasterIdLst>
  <p:sldIdLst>
    <p:sldId id="472" r:id="rId2"/>
    <p:sldId id="473" r:id="rId3"/>
    <p:sldId id="296" r:id="rId4"/>
    <p:sldId id="456" r:id="rId5"/>
    <p:sldId id="459" r:id="rId6"/>
    <p:sldId id="460" r:id="rId7"/>
    <p:sldId id="461" r:id="rId8"/>
    <p:sldId id="462" r:id="rId9"/>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73C"/>
    <a:srgbClr val="006E6E"/>
    <a:srgbClr val="DAF1FC"/>
    <a:srgbClr val="FB2BC6"/>
    <a:srgbClr val="000000"/>
    <a:srgbClr val="FFFFFF"/>
    <a:srgbClr val="BEC3C8"/>
    <a:srgbClr val="EB829B"/>
    <a:srgbClr val="D20537"/>
    <a:srgbClr val="8C91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64"/>
    <p:restoredTop sz="94037"/>
  </p:normalViewPr>
  <p:slideViewPr>
    <p:cSldViewPr snapToGrid="0" showGuides="1">
      <p:cViewPr>
        <p:scale>
          <a:sx n="132" d="100"/>
          <a:sy n="132" d="100"/>
        </p:scale>
        <p:origin x="4392" y="1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CH"/>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84FEB8E-57CB-43C0-BEF7-4F4116A5252C}" type="datetimeFigureOut">
              <a:rPr lang="de-CH" smtClean="0"/>
              <a:t>22.01.25</a:t>
            </a:fld>
            <a:endParaRPr lang="de-CH"/>
          </a:p>
        </p:txBody>
      </p:sp>
      <p:sp>
        <p:nvSpPr>
          <p:cNvPr id="4" name="Folienbildplatzhalt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de-CH"/>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CH"/>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DA53D58F-CC03-47C4-AC79-D3C984A61519}" type="slidenum">
              <a:rPr lang="de-CH" smtClean="0"/>
              <a:t>‹Nr.›</a:t>
            </a:fld>
            <a:endParaRPr lang="de-CH"/>
          </a:p>
        </p:txBody>
      </p:sp>
    </p:spTree>
    <p:extLst>
      <p:ext uri="{BB962C8B-B14F-4D97-AF65-F5344CB8AC3E}">
        <p14:creationId xmlns:p14="http://schemas.microsoft.com/office/powerpoint/2010/main" val="66783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0" name="Rechteck 9"/>
          <p:cNvSpPr/>
          <p:nvPr userDrawn="1"/>
        </p:nvSpPr>
        <p:spPr>
          <a:xfrm>
            <a:off x="0" y="212724"/>
            <a:ext cx="11977200" cy="50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sz="1800" err="1"/>
          </a:p>
        </p:txBody>
      </p:sp>
      <p:sp>
        <p:nvSpPr>
          <p:cNvPr id="2" name="Titel 1"/>
          <p:cNvSpPr>
            <a:spLocks noGrp="1"/>
          </p:cNvSpPr>
          <p:nvPr>
            <p:ph type="ctrTitle" hasCustomPrompt="1"/>
          </p:nvPr>
        </p:nvSpPr>
        <p:spPr>
          <a:xfrm>
            <a:off x="838800" y="1469127"/>
            <a:ext cx="7428256" cy="1044526"/>
          </a:xfrm>
        </p:spPr>
        <p:txBody>
          <a:bodyPr/>
          <a:lstStyle>
            <a:lvl1pPr>
              <a:lnSpc>
                <a:spcPts val="4000"/>
              </a:lnSpc>
              <a:defRPr sz="3600" b="1"/>
            </a:lvl1pPr>
          </a:lstStyle>
          <a:p>
            <a:r>
              <a:rPr lang="de-DE" dirty="0"/>
              <a:t>Titel der Präsentation</a:t>
            </a:r>
            <a:br>
              <a:rPr lang="de-DE" dirty="0"/>
            </a:br>
            <a:r>
              <a:rPr lang="de-DE" b="0" dirty="0"/>
              <a:t>Untertitel der Präsentation</a:t>
            </a:r>
            <a:endParaRPr lang="de-CH" dirty="0"/>
          </a:p>
        </p:txBody>
      </p:sp>
      <p:sp>
        <p:nvSpPr>
          <p:cNvPr id="3" name="Untertitel 2"/>
          <p:cNvSpPr>
            <a:spLocks noGrp="1"/>
          </p:cNvSpPr>
          <p:nvPr>
            <p:ph type="subTitle" idx="1" hasCustomPrompt="1"/>
          </p:nvPr>
        </p:nvSpPr>
        <p:spPr>
          <a:xfrm>
            <a:off x="838800" y="2657668"/>
            <a:ext cx="9067800" cy="324036"/>
          </a:xfrm>
        </p:spPr>
        <p:txBody>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a:t>Autor, DD.MM.YY</a:t>
            </a:r>
          </a:p>
        </p:txBody>
      </p:sp>
      <p:pic>
        <p:nvPicPr>
          <p:cNvPr id="4" name="Grafik 3">
            <a:extLst>
              <a:ext uri="{FF2B5EF4-FFF2-40B4-BE49-F238E27FC236}">
                <a16:creationId xmlns:a16="http://schemas.microsoft.com/office/drawing/2014/main" id="{97B812F7-2D88-33C7-7A7C-8434E8BA36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600" y="396000"/>
            <a:ext cx="1588313" cy="568757"/>
          </a:xfrm>
          <a:prstGeom prst="rect">
            <a:avLst/>
          </a:prstGeom>
        </p:spPr>
      </p:pic>
    </p:spTree>
    <p:extLst>
      <p:ext uri="{BB962C8B-B14F-4D97-AF65-F5344CB8AC3E}">
        <p14:creationId xmlns:p14="http://schemas.microsoft.com/office/powerpoint/2010/main" val="2170675113"/>
      </p:ext>
    </p:extLst>
  </p:cSld>
  <p:clrMapOvr>
    <a:masterClrMapping/>
  </p:clrMapOvr>
  <p:extLst>
    <p:ext uri="{DCECCB84-F9BA-43D5-87BE-67443E8EF086}">
      <p15:sldGuideLst xmlns:p15="http://schemas.microsoft.com/office/powerpoint/2012/main">
        <p15:guide id="1" orient="horz" pos="134" userDrawn="1">
          <p15:clr>
            <a:srgbClr val="FBAE40"/>
          </p15:clr>
        </p15:guide>
        <p15:guide id="2" pos="7542" userDrawn="1">
          <p15:clr>
            <a:srgbClr val="FBAE40"/>
          </p15:clr>
        </p15:guide>
        <p15:guide id="3" orient="horz" pos="4178" userDrawn="1">
          <p15:clr>
            <a:srgbClr val="FBAE40"/>
          </p15:clr>
        </p15:guide>
        <p15:guide id="4" pos="211" userDrawn="1">
          <p15:clr>
            <a:srgbClr val="FBAE40"/>
          </p15:clr>
        </p15:guide>
        <p15:guide id="5" orient="horz" pos="278" userDrawn="1">
          <p15:clr>
            <a:srgbClr val="FBAE40"/>
          </p15:clr>
        </p15:guide>
        <p15:guide id="6" pos="529" userDrawn="1">
          <p15:clr>
            <a:srgbClr val="FBAE40"/>
          </p15:clr>
        </p15:guide>
        <p15:guide id="7" pos="14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Vollfläche)">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0" y="0"/>
            <a:ext cx="12192000" cy="6858000"/>
          </a:xfrm>
        </p:spPr>
        <p:txBody>
          <a:bodyPr/>
          <a:lstStyle/>
          <a:p>
            <a:r>
              <a:rPr lang="de-DE"/>
              <a:t>Bild durch Klicken auf Symbol hinzufügen</a:t>
            </a:r>
            <a:endParaRPr lang="de-CH"/>
          </a:p>
        </p:txBody>
      </p:sp>
    </p:spTree>
    <p:extLst>
      <p:ext uri="{BB962C8B-B14F-4D97-AF65-F5344CB8AC3E}">
        <p14:creationId xmlns:p14="http://schemas.microsoft.com/office/powerpoint/2010/main" val="100528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34964" y="368300"/>
            <a:ext cx="11521676" cy="755936"/>
          </a:xfrm>
        </p:spPr>
        <p:txBody>
          <a:bodyPr/>
          <a:lstStyle/>
          <a:p>
            <a:r>
              <a:rPr lang="de-DE"/>
              <a:t>Titelmasterformat durch Klicken bearbeiten</a:t>
            </a:r>
            <a:endParaRPr lang="de-CH" dirty="0"/>
          </a:p>
        </p:txBody>
      </p:sp>
      <p:sp>
        <p:nvSpPr>
          <p:cNvPr id="6" name="Datumsplatzhalter 5"/>
          <p:cNvSpPr>
            <a:spLocks noGrp="1"/>
          </p:cNvSpPr>
          <p:nvPr>
            <p:ph type="dt" sz="half" idx="10"/>
          </p:nvPr>
        </p:nvSpPr>
        <p:spPr/>
        <p:txBody>
          <a:bodyPr/>
          <a:lstStyle/>
          <a:p>
            <a:r>
              <a:rPr lang="de-CH"/>
              <a:t>Titel Vortrag, Autor, DD.MM.YY  </a:t>
            </a:r>
          </a:p>
        </p:txBody>
      </p:sp>
      <p:sp>
        <p:nvSpPr>
          <p:cNvPr id="7" name="Fußzeilenplatzhalter 6"/>
          <p:cNvSpPr>
            <a:spLocks noGrp="1"/>
          </p:cNvSpPr>
          <p:nvPr>
            <p:ph type="ftr" sz="quarter" idx="11"/>
          </p:nvPr>
        </p:nvSpPr>
        <p:spPr/>
        <p:txBody>
          <a:bodyPr/>
          <a:lstStyle/>
          <a:p>
            <a:pPr algn="r"/>
            <a:r>
              <a:rPr lang="de-CH"/>
              <a:t>Universität Basel</a:t>
            </a:r>
          </a:p>
        </p:txBody>
      </p:sp>
      <p:sp>
        <p:nvSpPr>
          <p:cNvPr id="8" name="Foliennummernplatzhalter 7"/>
          <p:cNvSpPr>
            <a:spLocks noGrp="1"/>
          </p:cNvSpPr>
          <p:nvPr>
            <p:ph type="sldNum" sz="quarter" idx="12"/>
          </p:nvPr>
        </p:nvSpPr>
        <p:spPr/>
        <p:txBody>
          <a:bodyPr/>
          <a:lstStyle/>
          <a:p>
            <a:fld id="{B3811826-9277-4232-A2B5-17D05DFC7392}" type="slidenum">
              <a:rPr lang="de-CH" smtClean="0"/>
              <a:pPr/>
              <a:t>‹Nr.›</a:t>
            </a:fld>
            <a:endParaRPr lang="de-CH"/>
          </a:p>
        </p:txBody>
      </p:sp>
    </p:spTree>
    <p:extLst>
      <p:ext uri="{BB962C8B-B14F-4D97-AF65-F5344CB8AC3E}">
        <p14:creationId xmlns:p14="http://schemas.microsoft.com/office/powerpoint/2010/main" val="42032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CH"/>
              <a:t>Titel Vortrag, Autor, DD.MM.YY  </a:t>
            </a:r>
          </a:p>
        </p:txBody>
      </p:sp>
      <p:sp>
        <p:nvSpPr>
          <p:cNvPr id="6" name="Fußzeilenplatzhalter 5"/>
          <p:cNvSpPr>
            <a:spLocks noGrp="1"/>
          </p:cNvSpPr>
          <p:nvPr>
            <p:ph type="ftr" sz="quarter" idx="11"/>
          </p:nvPr>
        </p:nvSpPr>
        <p:spPr/>
        <p:txBody>
          <a:bodyPr/>
          <a:lstStyle/>
          <a:p>
            <a:pPr algn="r"/>
            <a:r>
              <a:rPr lang="de-CH"/>
              <a:t>Universität Basel</a:t>
            </a:r>
          </a:p>
        </p:txBody>
      </p:sp>
      <p:sp>
        <p:nvSpPr>
          <p:cNvPr id="7" name="Foliennummernplatzhalter 6"/>
          <p:cNvSpPr>
            <a:spLocks noGrp="1"/>
          </p:cNvSpPr>
          <p:nvPr>
            <p:ph type="sldNum" sz="quarter" idx="12"/>
          </p:nvPr>
        </p:nvSpPr>
        <p:spPr/>
        <p:txBody>
          <a:bodyPr/>
          <a:lstStyle/>
          <a:p>
            <a:fld id="{B3811826-9277-4232-A2B5-17D05DFC7392}" type="slidenum">
              <a:rPr lang="de-CH" smtClean="0"/>
              <a:pPr/>
              <a:t>‹Nr.›</a:t>
            </a:fld>
            <a:endParaRPr lang="de-CH"/>
          </a:p>
        </p:txBody>
      </p:sp>
    </p:spTree>
    <p:extLst>
      <p:ext uri="{BB962C8B-B14F-4D97-AF65-F5344CB8AC3E}">
        <p14:creationId xmlns:p14="http://schemas.microsoft.com/office/powerpoint/2010/main" val="28183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sp>
        <p:nvSpPr>
          <p:cNvPr id="10" name="Rechteck 9"/>
          <p:cNvSpPr/>
          <p:nvPr userDrawn="1"/>
        </p:nvSpPr>
        <p:spPr>
          <a:xfrm>
            <a:off x="0" y="212726"/>
            <a:ext cx="11976100" cy="2784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sz="1800" err="1"/>
          </a:p>
        </p:txBody>
      </p:sp>
      <p:sp>
        <p:nvSpPr>
          <p:cNvPr id="2" name="Titel 1"/>
          <p:cNvSpPr>
            <a:spLocks noGrp="1"/>
          </p:cNvSpPr>
          <p:nvPr>
            <p:ph type="ctrTitle"/>
          </p:nvPr>
        </p:nvSpPr>
        <p:spPr>
          <a:xfrm>
            <a:off x="838800" y="1455875"/>
            <a:ext cx="7284240" cy="1044526"/>
          </a:xfrm>
        </p:spPr>
        <p:txBody>
          <a:bodyPr/>
          <a:lstStyle>
            <a:lvl1pPr>
              <a:lnSpc>
                <a:spcPts val="4000"/>
              </a:lnSpc>
              <a:defRPr sz="3600"/>
            </a:lvl1pPr>
          </a:lstStyle>
          <a:p>
            <a:r>
              <a:rPr lang="de-DE" dirty="0"/>
              <a:t>Titelmasterformat durch Klicken bearbeiten</a:t>
            </a:r>
            <a:endParaRPr lang="de-CH" dirty="0"/>
          </a:p>
        </p:txBody>
      </p:sp>
      <p:sp>
        <p:nvSpPr>
          <p:cNvPr id="3" name="Untertitel 2"/>
          <p:cNvSpPr>
            <a:spLocks noGrp="1"/>
          </p:cNvSpPr>
          <p:nvPr>
            <p:ph type="subTitle" idx="1" hasCustomPrompt="1"/>
          </p:nvPr>
        </p:nvSpPr>
        <p:spPr>
          <a:xfrm>
            <a:off x="838800" y="2564904"/>
            <a:ext cx="9067800" cy="324036"/>
          </a:xfrm>
        </p:spPr>
        <p:txBody>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a:t>Autor, DD.MM.YY</a:t>
            </a:r>
          </a:p>
        </p:txBody>
      </p:sp>
      <p:sp>
        <p:nvSpPr>
          <p:cNvPr id="12" name="Bildplatzhalter 11"/>
          <p:cNvSpPr>
            <a:spLocks noGrp="1"/>
          </p:cNvSpPr>
          <p:nvPr>
            <p:ph type="pic" sz="quarter" idx="10"/>
          </p:nvPr>
        </p:nvSpPr>
        <p:spPr>
          <a:xfrm>
            <a:off x="227013" y="2997203"/>
            <a:ext cx="7740650" cy="3641722"/>
          </a:xfrm>
        </p:spPr>
        <p:txBody>
          <a:bodyPr/>
          <a:lstStyle/>
          <a:p>
            <a:r>
              <a:rPr lang="de-DE"/>
              <a:t>Bild durch Klicken auf Symbol hinzufügen</a:t>
            </a:r>
            <a:endParaRPr lang="de-CH"/>
          </a:p>
        </p:txBody>
      </p:sp>
      <p:pic>
        <p:nvPicPr>
          <p:cNvPr id="4" name="Grafik 3">
            <a:extLst>
              <a:ext uri="{FF2B5EF4-FFF2-40B4-BE49-F238E27FC236}">
                <a16:creationId xmlns:a16="http://schemas.microsoft.com/office/drawing/2014/main" id="{63E90A40-AA6C-ADDE-0CD0-4EB0A5B36E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600" y="396000"/>
            <a:ext cx="1588313" cy="568757"/>
          </a:xfrm>
          <a:prstGeom prst="rect">
            <a:avLst/>
          </a:prstGeom>
        </p:spPr>
      </p:pic>
      <p:sp>
        <p:nvSpPr>
          <p:cNvPr id="5" name="Rechteck 4">
            <a:extLst>
              <a:ext uri="{FF2B5EF4-FFF2-40B4-BE49-F238E27FC236}">
                <a16:creationId xmlns:a16="http://schemas.microsoft.com/office/drawing/2014/main" id="{BE2C7DC0-27A9-061E-0C8D-2FF63EE61693}"/>
              </a:ext>
            </a:extLst>
          </p:cNvPr>
          <p:cNvSpPr/>
          <p:nvPr userDrawn="1"/>
        </p:nvSpPr>
        <p:spPr>
          <a:xfrm>
            <a:off x="6167438" y="2996951"/>
            <a:ext cx="5808662" cy="3641973"/>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sz="1800" err="1">
              <a:solidFill>
                <a:schemeClr val="accent6"/>
              </a:solidFill>
            </a:endParaRPr>
          </a:p>
        </p:txBody>
      </p:sp>
    </p:spTree>
    <p:extLst>
      <p:ext uri="{BB962C8B-B14F-4D97-AF65-F5344CB8AC3E}">
        <p14:creationId xmlns:p14="http://schemas.microsoft.com/office/powerpoint/2010/main" val="2432409846"/>
      </p:ext>
    </p:extLst>
  </p:cSld>
  <p:clrMapOvr>
    <a:masterClrMapping/>
  </p:clrMapOvr>
  <p:extLst>
    <p:ext uri="{DCECCB84-F9BA-43D5-87BE-67443E8EF086}">
      <p15:sldGuideLst xmlns:p15="http://schemas.microsoft.com/office/powerpoint/2012/main">
        <p15:guide id="2" orient="horz" pos="134" userDrawn="1">
          <p15:clr>
            <a:srgbClr val="FBAE40"/>
          </p15:clr>
        </p15:guide>
        <p15:guide id="3" orient="horz" pos="4182" userDrawn="1">
          <p15:clr>
            <a:srgbClr val="FBAE40"/>
          </p15:clr>
        </p15:guide>
        <p15:guide id="5" orient="horz" pos="278" userDrawn="1">
          <p15:clr>
            <a:srgbClr val="FBAE40"/>
          </p15:clr>
        </p15:guide>
        <p15:guide id="6" pos="143" userDrawn="1">
          <p15:clr>
            <a:srgbClr val="FBAE40"/>
          </p15:clr>
        </p15:guide>
        <p15:guide id="7" pos="7537" userDrawn="1">
          <p15:clr>
            <a:srgbClr val="FBAE40"/>
          </p15:clr>
        </p15:guide>
        <p15:guide id="8" pos="529" userDrawn="1">
          <p15:clr>
            <a:srgbClr val="FBAE40"/>
          </p15:clr>
        </p15:guide>
        <p15:guide id="9" pos="1958" userDrawn="1">
          <p15:clr>
            <a:srgbClr val="FBAE40"/>
          </p15:clr>
        </p15:guide>
        <p15:guide id="10" pos="204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35081" y="368300"/>
            <a:ext cx="11521840" cy="755936"/>
          </a:xfrm>
        </p:spPr>
        <p:txBody>
          <a:bodyPr/>
          <a:lstStyle/>
          <a:p>
            <a:r>
              <a:rPr lang="de-DE" dirty="0"/>
              <a:t>Titelmasterformat durch Klicken bearbeiten</a:t>
            </a:r>
            <a:endParaRPr lang="de-CH" dirty="0"/>
          </a:p>
        </p:txBody>
      </p:sp>
      <p:sp>
        <p:nvSpPr>
          <p:cNvPr id="3" name="Inhaltsplatzhalter 2"/>
          <p:cNvSpPr>
            <a:spLocks noGrp="1"/>
          </p:cNvSpPr>
          <p:nvPr>
            <p:ph idx="1" hasCustomPrompt="1"/>
          </p:nvPr>
        </p:nvSpPr>
        <p:spPr>
          <a:xfrm>
            <a:off x="334963" y="1520825"/>
            <a:ext cx="11521677" cy="4752975"/>
          </a:xfrm>
        </p:spPr>
        <p:txBody>
          <a:bodyPr/>
          <a:lstStyle>
            <a:lvl1pPr>
              <a:lnSpc>
                <a:spcPts val="2200"/>
              </a:lnSpc>
              <a:defRPr sz="1700"/>
            </a:lvl1pPr>
            <a:lvl2pPr>
              <a:lnSpc>
                <a:spcPts val="2200"/>
              </a:lnSpc>
              <a:defRPr sz="1700"/>
            </a:lvl2pPr>
            <a:lvl3pPr>
              <a:lnSpc>
                <a:spcPts val="2200"/>
              </a:lnSpc>
              <a:defRPr sz="1700"/>
            </a:lvl3pPr>
            <a:lvl4pPr>
              <a:lnSpc>
                <a:spcPts val="2200"/>
              </a:lnSpc>
              <a:defRPr sz="1700"/>
            </a:lvl4pPr>
            <a:lvl5pPr>
              <a:lnSpc>
                <a:spcPts val="2200"/>
              </a:lnSpc>
              <a:defRPr sz="17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p:txBody>
      </p:sp>
      <p:sp>
        <p:nvSpPr>
          <p:cNvPr id="7" name="Datumsplatzhalter 6"/>
          <p:cNvSpPr>
            <a:spLocks noGrp="1"/>
          </p:cNvSpPr>
          <p:nvPr>
            <p:ph type="dt" sz="half" idx="10"/>
          </p:nvPr>
        </p:nvSpPr>
        <p:spPr/>
        <p:txBody>
          <a:bodyPr/>
          <a:lstStyle/>
          <a:p>
            <a:r>
              <a:rPr lang="de-CH"/>
              <a:t>Titel Vortrag, Autor, DD.MM.YY  </a:t>
            </a:r>
          </a:p>
        </p:txBody>
      </p:sp>
      <p:sp>
        <p:nvSpPr>
          <p:cNvPr id="8" name="Fußzeilenplatzhalter 7"/>
          <p:cNvSpPr>
            <a:spLocks noGrp="1"/>
          </p:cNvSpPr>
          <p:nvPr>
            <p:ph type="ftr" sz="quarter" idx="11"/>
          </p:nvPr>
        </p:nvSpPr>
        <p:spPr/>
        <p:txBody>
          <a:bodyPr/>
          <a:lstStyle/>
          <a:p>
            <a:pPr algn="r"/>
            <a:r>
              <a:rPr lang="de-CH"/>
              <a:t>Universität Basel</a:t>
            </a:r>
          </a:p>
        </p:txBody>
      </p:sp>
      <p:sp>
        <p:nvSpPr>
          <p:cNvPr id="9" name="Foliennummernplatzhalter 8"/>
          <p:cNvSpPr>
            <a:spLocks noGrp="1"/>
          </p:cNvSpPr>
          <p:nvPr>
            <p:ph type="sldNum" sz="quarter" idx="12"/>
          </p:nvPr>
        </p:nvSpPr>
        <p:spPr/>
        <p:txBody>
          <a:bodyPr/>
          <a:lstStyle/>
          <a:p>
            <a:fld id="{B3811826-9277-4232-A2B5-17D05DFC7392}" type="slidenum">
              <a:rPr lang="de-CH" smtClean="0"/>
              <a:pPr/>
              <a:t>‹Nr.›</a:t>
            </a:fld>
            <a:endParaRPr lang="de-CH"/>
          </a:p>
        </p:txBody>
      </p:sp>
    </p:spTree>
    <p:extLst>
      <p:ext uri="{BB962C8B-B14F-4D97-AF65-F5344CB8AC3E}">
        <p14:creationId xmlns:p14="http://schemas.microsoft.com/office/powerpoint/2010/main" val="4131685384"/>
      </p:ext>
    </p:extLst>
  </p:cSld>
  <p:clrMapOvr>
    <a:masterClrMapping/>
  </p:clrMapOvr>
  <p:extLst>
    <p:ext uri="{DCECCB84-F9BA-43D5-87BE-67443E8EF086}">
      <p15:sldGuideLst xmlns:p15="http://schemas.microsoft.com/office/powerpoint/2012/main">
        <p15:guide id="2" pos="3840" userDrawn="1">
          <p15:clr>
            <a:srgbClr val="FBAE40"/>
          </p15:clr>
        </p15:guide>
        <p15:guide id="3" pos="211" userDrawn="1">
          <p15:clr>
            <a:srgbClr val="FBAE40"/>
          </p15:clr>
        </p15:guide>
        <p15:guide id="4" pos="3885" userDrawn="1">
          <p15:clr>
            <a:srgbClr val="FBAE40"/>
          </p15:clr>
        </p15:guide>
        <p15:guide id="5" pos="3795" userDrawn="1">
          <p15:clr>
            <a:srgbClr val="FBAE40"/>
          </p15:clr>
        </p15:guide>
        <p15:guide id="6" pos="7469" userDrawn="1">
          <p15:clr>
            <a:srgbClr val="FBAE40"/>
          </p15:clr>
        </p15:guide>
        <p15:guide id="10" orient="horz" pos="867" userDrawn="1">
          <p15:clr>
            <a:srgbClr val="FBAE40"/>
          </p15:clr>
        </p15:guide>
        <p15:guide id="11" orient="horz" pos="3657" userDrawn="1">
          <p15:clr>
            <a:srgbClr val="FBAE40"/>
          </p15:clr>
        </p15:guide>
        <p15:guide id="12" pos="2570" userDrawn="1">
          <p15:clr>
            <a:srgbClr val="FBAE40"/>
          </p15:clr>
        </p15:guide>
        <p15:guide id="13" pos="2661" userDrawn="1">
          <p15:clr>
            <a:srgbClr val="FBAE40"/>
          </p15:clr>
        </p15:guide>
        <p15:guide id="14" pos="5110" userDrawn="1">
          <p15:clr>
            <a:srgbClr val="FBAE40"/>
          </p15:clr>
        </p15:guide>
        <p15:guide id="15" pos="501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2" name="Titel 1"/>
          <p:cNvSpPr>
            <a:spLocks noGrp="1"/>
          </p:cNvSpPr>
          <p:nvPr>
            <p:ph type="title"/>
          </p:nvPr>
        </p:nvSpPr>
        <p:spPr>
          <a:xfrm>
            <a:off x="334800" y="368300"/>
            <a:ext cx="11521840" cy="755936"/>
          </a:xfrm>
        </p:spPr>
        <p:txBody>
          <a:bodyPr/>
          <a:lstStyle/>
          <a:p>
            <a:r>
              <a:rPr lang="de-DE" dirty="0"/>
              <a:t>Titelmasterformat durch Klicken bearbeiten</a:t>
            </a:r>
            <a:endParaRPr lang="de-CH" dirty="0"/>
          </a:p>
        </p:txBody>
      </p:sp>
      <p:sp>
        <p:nvSpPr>
          <p:cNvPr id="3" name="Inhaltsplatzhalter 2"/>
          <p:cNvSpPr>
            <a:spLocks noGrp="1"/>
          </p:cNvSpPr>
          <p:nvPr>
            <p:ph idx="1" hasCustomPrompt="1"/>
          </p:nvPr>
        </p:nvSpPr>
        <p:spPr>
          <a:xfrm>
            <a:off x="334962" y="1520825"/>
            <a:ext cx="5687837" cy="4608370"/>
          </a:xfrm>
        </p:spPr>
        <p:txBody>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de-DE" dirty="0"/>
              <a:t>Formatvorlagen des Textmasters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r>
              <a:rPr lang="de-CH"/>
              <a:t>Titel Vortrag, Autor, DD.MM.YY  </a:t>
            </a:r>
          </a:p>
        </p:txBody>
      </p:sp>
      <p:sp>
        <p:nvSpPr>
          <p:cNvPr id="8" name="Fußzeilenplatzhalter 7"/>
          <p:cNvSpPr>
            <a:spLocks noGrp="1"/>
          </p:cNvSpPr>
          <p:nvPr>
            <p:ph type="ftr" sz="quarter" idx="11"/>
          </p:nvPr>
        </p:nvSpPr>
        <p:spPr/>
        <p:txBody>
          <a:bodyPr/>
          <a:lstStyle/>
          <a:p>
            <a:pPr algn="r"/>
            <a:r>
              <a:rPr lang="de-CH"/>
              <a:t>Universität Basel</a:t>
            </a:r>
          </a:p>
        </p:txBody>
      </p:sp>
      <p:sp>
        <p:nvSpPr>
          <p:cNvPr id="9" name="Foliennummernplatzhalter 8"/>
          <p:cNvSpPr>
            <a:spLocks noGrp="1"/>
          </p:cNvSpPr>
          <p:nvPr>
            <p:ph type="sldNum" sz="quarter" idx="12"/>
          </p:nvPr>
        </p:nvSpPr>
        <p:spPr/>
        <p:txBody>
          <a:bodyPr/>
          <a:lstStyle/>
          <a:p>
            <a:fld id="{B3811826-9277-4232-A2B5-17D05DFC7392}" type="slidenum">
              <a:rPr lang="de-CH" smtClean="0"/>
              <a:pPr/>
              <a:t>‹Nr.›</a:t>
            </a:fld>
            <a:endParaRPr lang="de-CH"/>
          </a:p>
        </p:txBody>
      </p:sp>
      <p:sp>
        <p:nvSpPr>
          <p:cNvPr id="10" name="Inhaltsplatzhalter 2"/>
          <p:cNvSpPr>
            <a:spLocks noGrp="1"/>
          </p:cNvSpPr>
          <p:nvPr>
            <p:ph idx="13" hasCustomPrompt="1"/>
          </p:nvPr>
        </p:nvSpPr>
        <p:spPr>
          <a:xfrm>
            <a:off x="6167438" y="1520824"/>
            <a:ext cx="5687362" cy="4608370"/>
          </a:xfrm>
        </p:spPr>
        <p:txBody>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72783641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3 Inhalte">
    <p:spTree>
      <p:nvGrpSpPr>
        <p:cNvPr id="1" name=""/>
        <p:cNvGrpSpPr/>
        <p:nvPr/>
      </p:nvGrpSpPr>
      <p:grpSpPr>
        <a:xfrm>
          <a:off x="0" y="0"/>
          <a:ext cx="0" cy="0"/>
          <a:chOff x="0" y="0"/>
          <a:chExt cx="0" cy="0"/>
        </a:xfrm>
      </p:grpSpPr>
      <p:sp>
        <p:nvSpPr>
          <p:cNvPr id="2" name="Titel 1"/>
          <p:cNvSpPr>
            <a:spLocks noGrp="1"/>
          </p:cNvSpPr>
          <p:nvPr>
            <p:ph type="title"/>
          </p:nvPr>
        </p:nvSpPr>
        <p:spPr>
          <a:xfrm>
            <a:off x="334800" y="368300"/>
            <a:ext cx="11521840" cy="755936"/>
          </a:xfrm>
        </p:spPr>
        <p:txBody>
          <a:bodyPr/>
          <a:lstStyle/>
          <a:p>
            <a:r>
              <a:rPr lang="de-DE" dirty="0"/>
              <a:t>Titelmasterformat durch Klicken bearbeiten</a:t>
            </a:r>
            <a:endParaRPr lang="de-CH" dirty="0"/>
          </a:p>
        </p:txBody>
      </p:sp>
      <p:sp>
        <p:nvSpPr>
          <p:cNvPr id="3" name="Inhaltsplatzhalter 2"/>
          <p:cNvSpPr>
            <a:spLocks noGrp="1"/>
          </p:cNvSpPr>
          <p:nvPr>
            <p:ph idx="1" hasCustomPrompt="1"/>
          </p:nvPr>
        </p:nvSpPr>
        <p:spPr>
          <a:xfrm>
            <a:off x="334800" y="1520885"/>
            <a:ext cx="3744000" cy="4610427"/>
          </a:xfrm>
        </p:spPr>
        <p:txBody>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de-DE" dirty="0"/>
              <a:t>Formatvorlagen des Textmasters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r>
              <a:rPr lang="de-CH"/>
              <a:t>Titel Vortrag, Autor, DD.MM.YY  </a:t>
            </a:r>
          </a:p>
        </p:txBody>
      </p:sp>
      <p:sp>
        <p:nvSpPr>
          <p:cNvPr id="8" name="Fußzeilenplatzhalter 7"/>
          <p:cNvSpPr>
            <a:spLocks noGrp="1"/>
          </p:cNvSpPr>
          <p:nvPr>
            <p:ph type="ftr" sz="quarter" idx="11"/>
          </p:nvPr>
        </p:nvSpPr>
        <p:spPr/>
        <p:txBody>
          <a:bodyPr/>
          <a:lstStyle/>
          <a:p>
            <a:pPr algn="r"/>
            <a:r>
              <a:rPr lang="de-CH"/>
              <a:t>Universität Basel</a:t>
            </a:r>
          </a:p>
        </p:txBody>
      </p:sp>
      <p:sp>
        <p:nvSpPr>
          <p:cNvPr id="9" name="Foliennummernplatzhalter 8"/>
          <p:cNvSpPr>
            <a:spLocks noGrp="1"/>
          </p:cNvSpPr>
          <p:nvPr>
            <p:ph type="sldNum" sz="quarter" idx="12"/>
          </p:nvPr>
        </p:nvSpPr>
        <p:spPr/>
        <p:txBody>
          <a:bodyPr/>
          <a:lstStyle/>
          <a:p>
            <a:fld id="{B3811826-9277-4232-A2B5-17D05DFC7392}" type="slidenum">
              <a:rPr lang="de-CH" smtClean="0"/>
              <a:pPr/>
              <a:t>‹Nr.›</a:t>
            </a:fld>
            <a:endParaRPr lang="de-CH"/>
          </a:p>
        </p:txBody>
      </p:sp>
      <p:sp>
        <p:nvSpPr>
          <p:cNvPr id="10" name="Inhaltsplatzhalter 2"/>
          <p:cNvSpPr>
            <a:spLocks noGrp="1"/>
          </p:cNvSpPr>
          <p:nvPr>
            <p:ph idx="13"/>
          </p:nvPr>
        </p:nvSpPr>
        <p:spPr>
          <a:xfrm>
            <a:off x="8110800" y="1520825"/>
            <a:ext cx="3744000" cy="4608513"/>
          </a:xfrm>
        </p:spPr>
        <p:txBody>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1" name="Inhaltsplatzhalter 2"/>
          <p:cNvSpPr>
            <a:spLocks noGrp="1"/>
          </p:cNvSpPr>
          <p:nvPr>
            <p:ph idx="14"/>
          </p:nvPr>
        </p:nvSpPr>
        <p:spPr>
          <a:xfrm>
            <a:off x="4222800" y="1520825"/>
            <a:ext cx="3744000" cy="4608513"/>
          </a:xfrm>
        </p:spPr>
        <p:txBody>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113471035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it Legende">
    <p:spTree>
      <p:nvGrpSpPr>
        <p:cNvPr id="1" name=""/>
        <p:cNvGrpSpPr/>
        <p:nvPr/>
      </p:nvGrpSpPr>
      <p:grpSpPr>
        <a:xfrm>
          <a:off x="0" y="0"/>
          <a:ext cx="0" cy="0"/>
          <a:chOff x="0" y="0"/>
          <a:chExt cx="0" cy="0"/>
        </a:xfrm>
      </p:grpSpPr>
      <p:sp>
        <p:nvSpPr>
          <p:cNvPr id="2" name="Titel 1"/>
          <p:cNvSpPr>
            <a:spLocks noGrp="1"/>
          </p:cNvSpPr>
          <p:nvPr>
            <p:ph type="title"/>
          </p:nvPr>
        </p:nvSpPr>
        <p:spPr>
          <a:xfrm>
            <a:off x="334964" y="368300"/>
            <a:ext cx="11521676" cy="755936"/>
          </a:xfrm>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r>
              <a:rPr lang="de-CH"/>
              <a:t>Titel Vortrag, Autor, DD.MM.YY  </a:t>
            </a:r>
          </a:p>
        </p:txBody>
      </p:sp>
      <p:sp>
        <p:nvSpPr>
          <p:cNvPr id="4" name="Fußzeilenplatzhalter 3"/>
          <p:cNvSpPr>
            <a:spLocks noGrp="1"/>
          </p:cNvSpPr>
          <p:nvPr>
            <p:ph type="ftr" sz="quarter" idx="11"/>
          </p:nvPr>
        </p:nvSpPr>
        <p:spPr/>
        <p:txBody>
          <a:bodyPr/>
          <a:lstStyle/>
          <a:p>
            <a:pPr algn="r"/>
            <a:r>
              <a:rPr lang="de-CH"/>
              <a:t>Universität Basel</a:t>
            </a:r>
          </a:p>
        </p:txBody>
      </p:sp>
      <p:sp>
        <p:nvSpPr>
          <p:cNvPr id="5" name="Foliennummernplatzhalter 4"/>
          <p:cNvSpPr>
            <a:spLocks noGrp="1"/>
          </p:cNvSpPr>
          <p:nvPr>
            <p:ph type="sldNum" sz="quarter" idx="12"/>
          </p:nvPr>
        </p:nvSpPr>
        <p:spPr/>
        <p:txBody>
          <a:bodyPr/>
          <a:lstStyle/>
          <a:p>
            <a:fld id="{B3811826-9277-4232-A2B5-17D05DFC7392}" type="slidenum">
              <a:rPr lang="de-CH" smtClean="0"/>
              <a:pPr/>
              <a:t>‹Nr.›</a:t>
            </a:fld>
            <a:endParaRPr lang="de-CH"/>
          </a:p>
        </p:txBody>
      </p:sp>
      <p:sp>
        <p:nvSpPr>
          <p:cNvPr id="7" name="Bildplatzhalter 6"/>
          <p:cNvSpPr>
            <a:spLocks noGrp="1"/>
          </p:cNvSpPr>
          <p:nvPr>
            <p:ph type="pic" sz="quarter" idx="13"/>
          </p:nvPr>
        </p:nvSpPr>
        <p:spPr>
          <a:xfrm>
            <a:off x="334800" y="1520825"/>
            <a:ext cx="8606000" cy="3852049"/>
          </a:xfrm>
        </p:spPr>
        <p:txBody>
          <a:bodyPr/>
          <a:lstStyle/>
          <a:p>
            <a:r>
              <a:rPr lang="de-DE"/>
              <a:t>Bild durch Klicken auf Symbol hinzufügen</a:t>
            </a:r>
            <a:endParaRPr lang="de-CH"/>
          </a:p>
        </p:txBody>
      </p:sp>
      <p:sp>
        <p:nvSpPr>
          <p:cNvPr id="9" name="Textplatzhalter 8"/>
          <p:cNvSpPr>
            <a:spLocks noGrp="1"/>
          </p:cNvSpPr>
          <p:nvPr>
            <p:ph type="body" sz="quarter" idx="14"/>
          </p:nvPr>
        </p:nvSpPr>
        <p:spPr>
          <a:xfrm>
            <a:off x="9083675" y="1520825"/>
            <a:ext cx="2772964" cy="3852050"/>
          </a:xfrm>
        </p:spPr>
        <p:txBody>
          <a:bodyPr/>
          <a:lstStyle>
            <a:lvl1pPr>
              <a:lnSpc>
                <a:spcPts val="1740"/>
              </a:lnSpc>
              <a:defRPr sz="1200"/>
            </a:lvl1pPr>
            <a:lvl2pPr>
              <a:lnSpc>
                <a:spcPts val="1740"/>
              </a:lnSpc>
              <a:defRPr sz="1200"/>
            </a:lvl2pPr>
            <a:lvl3pPr>
              <a:lnSpc>
                <a:spcPts val="1740"/>
              </a:lnSpc>
              <a:defRPr sz="1200"/>
            </a:lvl3pPr>
            <a:lvl4pPr>
              <a:lnSpc>
                <a:spcPts val="1740"/>
              </a:lnSpc>
              <a:defRPr sz="1200"/>
            </a:lvl4pPr>
            <a:lvl5pPr>
              <a:lnSpc>
                <a:spcPts val="1740"/>
              </a:lnSpc>
              <a:defRPr sz="12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251534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2" name="Titel 1"/>
          <p:cNvSpPr>
            <a:spLocks noGrp="1"/>
          </p:cNvSpPr>
          <p:nvPr>
            <p:ph type="title"/>
          </p:nvPr>
        </p:nvSpPr>
        <p:spPr>
          <a:xfrm>
            <a:off x="334964" y="368300"/>
            <a:ext cx="11521676" cy="755936"/>
          </a:xfrm>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r>
              <a:rPr lang="de-CH"/>
              <a:t>Titel Vortrag, Autor, DD.MM.YY  </a:t>
            </a:r>
          </a:p>
        </p:txBody>
      </p:sp>
      <p:sp>
        <p:nvSpPr>
          <p:cNvPr id="4" name="Fußzeilenplatzhalter 3"/>
          <p:cNvSpPr>
            <a:spLocks noGrp="1"/>
          </p:cNvSpPr>
          <p:nvPr>
            <p:ph type="ftr" sz="quarter" idx="11"/>
          </p:nvPr>
        </p:nvSpPr>
        <p:spPr/>
        <p:txBody>
          <a:bodyPr/>
          <a:lstStyle/>
          <a:p>
            <a:pPr algn="r"/>
            <a:r>
              <a:rPr lang="de-CH"/>
              <a:t>Universität Basel</a:t>
            </a:r>
          </a:p>
        </p:txBody>
      </p:sp>
      <p:sp>
        <p:nvSpPr>
          <p:cNvPr id="5" name="Foliennummernplatzhalter 4"/>
          <p:cNvSpPr>
            <a:spLocks noGrp="1"/>
          </p:cNvSpPr>
          <p:nvPr>
            <p:ph type="sldNum" sz="quarter" idx="12"/>
          </p:nvPr>
        </p:nvSpPr>
        <p:spPr/>
        <p:txBody>
          <a:bodyPr/>
          <a:lstStyle/>
          <a:p>
            <a:fld id="{B3811826-9277-4232-A2B5-17D05DFC7392}" type="slidenum">
              <a:rPr lang="de-CH" smtClean="0"/>
              <a:pPr/>
              <a:t>‹Nr.›</a:t>
            </a:fld>
            <a:endParaRPr lang="de-CH"/>
          </a:p>
        </p:txBody>
      </p:sp>
      <p:sp>
        <p:nvSpPr>
          <p:cNvPr id="7" name="Bildplatzhalter 6"/>
          <p:cNvSpPr>
            <a:spLocks noGrp="1"/>
          </p:cNvSpPr>
          <p:nvPr>
            <p:ph type="pic" sz="quarter" idx="13"/>
          </p:nvPr>
        </p:nvSpPr>
        <p:spPr>
          <a:xfrm>
            <a:off x="334801" y="1483620"/>
            <a:ext cx="5688000" cy="2628511"/>
          </a:xfrm>
        </p:spPr>
        <p:txBody>
          <a:bodyPr/>
          <a:lstStyle/>
          <a:p>
            <a:r>
              <a:rPr lang="de-DE"/>
              <a:t>Bild durch Klicken auf Symbol hinzufügen</a:t>
            </a:r>
            <a:endParaRPr lang="de-CH"/>
          </a:p>
        </p:txBody>
      </p:sp>
      <p:sp>
        <p:nvSpPr>
          <p:cNvPr id="8" name="Bildplatzhalter 6"/>
          <p:cNvSpPr>
            <a:spLocks noGrp="1"/>
          </p:cNvSpPr>
          <p:nvPr>
            <p:ph type="pic" sz="quarter" idx="14"/>
          </p:nvPr>
        </p:nvSpPr>
        <p:spPr>
          <a:xfrm>
            <a:off x="6167438" y="1483620"/>
            <a:ext cx="5687362" cy="2628512"/>
          </a:xfrm>
        </p:spPr>
        <p:txBody>
          <a:bodyPr/>
          <a:lstStyle/>
          <a:p>
            <a:r>
              <a:rPr lang="de-DE"/>
              <a:t>Bild durch Klicken auf Symbol hinzufügen</a:t>
            </a:r>
            <a:endParaRPr lang="de-CH"/>
          </a:p>
        </p:txBody>
      </p:sp>
      <p:sp>
        <p:nvSpPr>
          <p:cNvPr id="9" name="Textplatzhalter 8"/>
          <p:cNvSpPr>
            <a:spLocks noGrp="1"/>
          </p:cNvSpPr>
          <p:nvPr>
            <p:ph type="body" sz="quarter" idx="15" hasCustomPrompt="1"/>
          </p:nvPr>
        </p:nvSpPr>
        <p:spPr>
          <a:xfrm>
            <a:off x="334799" y="4328345"/>
            <a:ext cx="5688000" cy="1836180"/>
          </a:xfrm>
        </p:spPr>
        <p:txBody>
          <a:bodyPr/>
          <a:lstStyle>
            <a:lvl1pPr>
              <a:lnSpc>
                <a:spcPts val="1740"/>
              </a:lnSpc>
              <a:defRPr sz="1200"/>
            </a:lvl1pPr>
            <a:lvl2pPr>
              <a:lnSpc>
                <a:spcPts val="1740"/>
              </a:lnSpc>
              <a:defRPr sz="1200"/>
            </a:lvl2pPr>
            <a:lvl3pPr>
              <a:lnSpc>
                <a:spcPts val="1740"/>
              </a:lnSpc>
              <a:defRPr sz="1200"/>
            </a:lvl3pPr>
            <a:lvl4pPr>
              <a:lnSpc>
                <a:spcPts val="1740"/>
              </a:lnSpc>
              <a:defRPr sz="1200"/>
            </a:lvl4pPr>
            <a:lvl5pPr>
              <a:lnSpc>
                <a:spcPts val="1740"/>
              </a:lnSpc>
              <a:defRPr sz="1200"/>
            </a:lvl5pPr>
          </a:lstStyle>
          <a:p>
            <a:pPr lvl="0"/>
            <a:r>
              <a:rPr lang="de-DE" dirty="0"/>
              <a:t>Formatvorlagen des Textmasters bearbeiten</a:t>
            </a:r>
          </a:p>
          <a:p>
            <a:pPr lvl="1"/>
            <a:r>
              <a:rPr lang="de-DE" dirty="0"/>
              <a:t>Zweite Ebene</a:t>
            </a:r>
          </a:p>
        </p:txBody>
      </p:sp>
      <p:sp>
        <p:nvSpPr>
          <p:cNvPr id="10" name="Textplatzhalter 8"/>
          <p:cNvSpPr>
            <a:spLocks noGrp="1"/>
          </p:cNvSpPr>
          <p:nvPr>
            <p:ph type="body" sz="quarter" idx="16" hasCustomPrompt="1"/>
          </p:nvPr>
        </p:nvSpPr>
        <p:spPr>
          <a:xfrm>
            <a:off x="6167438" y="4293158"/>
            <a:ext cx="5687362" cy="1836180"/>
          </a:xfrm>
        </p:spPr>
        <p:txBody>
          <a:bodyPr/>
          <a:lstStyle>
            <a:lvl1pPr>
              <a:lnSpc>
                <a:spcPts val="1740"/>
              </a:lnSpc>
              <a:defRPr sz="1200"/>
            </a:lvl1pPr>
            <a:lvl2pPr>
              <a:lnSpc>
                <a:spcPts val="1740"/>
              </a:lnSpc>
              <a:defRPr sz="1200"/>
            </a:lvl2pPr>
            <a:lvl3pPr>
              <a:lnSpc>
                <a:spcPts val="1740"/>
              </a:lnSpc>
              <a:defRPr sz="1200"/>
            </a:lvl3pPr>
            <a:lvl4pPr>
              <a:lnSpc>
                <a:spcPts val="1740"/>
              </a:lnSpc>
              <a:defRPr sz="1200"/>
            </a:lvl4pPr>
            <a:lvl5pPr>
              <a:lnSpc>
                <a:spcPts val="1740"/>
              </a:lnSpc>
              <a:defRPr sz="1200"/>
            </a:lvl5pPr>
          </a:lstStyle>
          <a:p>
            <a:pPr lvl="0"/>
            <a:r>
              <a:rPr lang="de-DE" dirty="0"/>
              <a:t>Formatvorlagen des Textmasters bearbeiten</a:t>
            </a:r>
          </a:p>
          <a:p>
            <a:pPr lvl="1"/>
            <a:r>
              <a:rPr lang="de-DE" dirty="0"/>
              <a:t>Zweite Ebene</a:t>
            </a:r>
          </a:p>
        </p:txBody>
      </p:sp>
    </p:spTree>
    <p:extLst>
      <p:ext uri="{BB962C8B-B14F-4D97-AF65-F5344CB8AC3E}">
        <p14:creationId xmlns:p14="http://schemas.microsoft.com/office/powerpoint/2010/main" val="306359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2" name="Titel 1"/>
          <p:cNvSpPr>
            <a:spLocks noGrp="1"/>
          </p:cNvSpPr>
          <p:nvPr>
            <p:ph type="title"/>
          </p:nvPr>
        </p:nvSpPr>
        <p:spPr>
          <a:xfrm>
            <a:off x="334964" y="368300"/>
            <a:ext cx="11521676" cy="755936"/>
          </a:xfrm>
        </p:spPr>
        <p:txBody>
          <a:bodyPr/>
          <a:lstStyle/>
          <a:p>
            <a:r>
              <a:rPr lang="de-DE" dirty="0"/>
              <a:t>Titelmasterformat durch Klicken bearbeiten</a:t>
            </a:r>
            <a:endParaRPr lang="de-CH" dirty="0"/>
          </a:p>
        </p:txBody>
      </p:sp>
      <p:sp>
        <p:nvSpPr>
          <p:cNvPr id="3" name="Datumsplatzhalter 2"/>
          <p:cNvSpPr>
            <a:spLocks noGrp="1"/>
          </p:cNvSpPr>
          <p:nvPr>
            <p:ph type="dt" sz="half" idx="10"/>
          </p:nvPr>
        </p:nvSpPr>
        <p:spPr/>
        <p:txBody>
          <a:bodyPr/>
          <a:lstStyle/>
          <a:p>
            <a:r>
              <a:rPr lang="de-CH"/>
              <a:t>Titel Vortrag, Autor, DD.MM.YY  </a:t>
            </a:r>
          </a:p>
        </p:txBody>
      </p:sp>
      <p:sp>
        <p:nvSpPr>
          <p:cNvPr id="4" name="Fußzeilenplatzhalter 3"/>
          <p:cNvSpPr>
            <a:spLocks noGrp="1"/>
          </p:cNvSpPr>
          <p:nvPr>
            <p:ph type="ftr" sz="quarter" idx="11"/>
          </p:nvPr>
        </p:nvSpPr>
        <p:spPr/>
        <p:txBody>
          <a:bodyPr/>
          <a:lstStyle/>
          <a:p>
            <a:pPr algn="r"/>
            <a:r>
              <a:rPr lang="de-CH"/>
              <a:t>Universität Basel</a:t>
            </a:r>
          </a:p>
        </p:txBody>
      </p:sp>
      <p:sp>
        <p:nvSpPr>
          <p:cNvPr id="5" name="Foliennummernplatzhalter 4"/>
          <p:cNvSpPr>
            <a:spLocks noGrp="1"/>
          </p:cNvSpPr>
          <p:nvPr>
            <p:ph type="sldNum" sz="quarter" idx="12"/>
          </p:nvPr>
        </p:nvSpPr>
        <p:spPr/>
        <p:txBody>
          <a:bodyPr/>
          <a:lstStyle/>
          <a:p>
            <a:fld id="{B3811826-9277-4232-A2B5-17D05DFC7392}" type="slidenum">
              <a:rPr lang="de-CH" smtClean="0"/>
              <a:pPr/>
              <a:t>‹Nr.›</a:t>
            </a:fld>
            <a:endParaRPr lang="de-CH"/>
          </a:p>
        </p:txBody>
      </p:sp>
      <p:sp>
        <p:nvSpPr>
          <p:cNvPr id="7" name="Bildplatzhalter 6"/>
          <p:cNvSpPr>
            <a:spLocks noGrp="1"/>
          </p:cNvSpPr>
          <p:nvPr>
            <p:ph type="pic" sz="quarter" idx="13"/>
          </p:nvPr>
        </p:nvSpPr>
        <p:spPr>
          <a:xfrm>
            <a:off x="334800" y="1517376"/>
            <a:ext cx="3744000" cy="3315960"/>
          </a:xfrm>
        </p:spPr>
        <p:txBody>
          <a:bodyPr/>
          <a:lstStyle/>
          <a:p>
            <a:r>
              <a:rPr lang="de-DE"/>
              <a:t>Bild durch Klicken auf Symbol hinzufügen</a:t>
            </a:r>
            <a:endParaRPr lang="de-CH"/>
          </a:p>
        </p:txBody>
      </p:sp>
      <p:sp>
        <p:nvSpPr>
          <p:cNvPr id="9" name="Textplatzhalter 8"/>
          <p:cNvSpPr>
            <a:spLocks noGrp="1"/>
          </p:cNvSpPr>
          <p:nvPr>
            <p:ph type="body" sz="quarter" idx="15" hasCustomPrompt="1"/>
          </p:nvPr>
        </p:nvSpPr>
        <p:spPr>
          <a:xfrm>
            <a:off x="334800" y="4901715"/>
            <a:ext cx="3744000" cy="1155553"/>
          </a:xfrm>
        </p:spPr>
        <p:txBody>
          <a:bodyPr/>
          <a:lstStyle>
            <a:lvl1pPr>
              <a:lnSpc>
                <a:spcPts val="1740"/>
              </a:lnSpc>
              <a:defRPr sz="1200"/>
            </a:lvl1pPr>
            <a:lvl2pPr>
              <a:lnSpc>
                <a:spcPts val="1740"/>
              </a:lnSpc>
              <a:defRPr sz="1200"/>
            </a:lvl2pPr>
            <a:lvl3pPr>
              <a:lnSpc>
                <a:spcPts val="1740"/>
              </a:lnSpc>
              <a:defRPr sz="1200"/>
            </a:lvl3pPr>
            <a:lvl4pPr>
              <a:lnSpc>
                <a:spcPts val="1740"/>
              </a:lnSpc>
              <a:defRPr sz="1200"/>
            </a:lvl4pPr>
            <a:lvl5pPr>
              <a:lnSpc>
                <a:spcPts val="1740"/>
              </a:lnSpc>
              <a:defRPr sz="1200"/>
            </a:lvl5pPr>
          </a:lstStyle>
          <a:p>
            <a:pPr lvl="0"/>
            <a:r>
              <a:rPr lang="de-DE" dirty="0"/>
              <a:t>Formatvorlagen des Textmasters bearbeiten</a:t>
            </a:r>
          </a:p>
          <a:p>
            <a:pPr lvl="1"/>
            <a:r>
              <a:rPr lang="de-DE" dirty="0"/>
              <a:t>Zweite Ebene</a:t>
            </a:r>
          </a:p>
        </p:txBody>
      </p:sp>
      <p:sp>
        <p:nvSpPr>
          <p:cNvPr id="11" name="Bildplatzhalter 6"/>
          <p:cNvSpPr>
            <a:spLocks noGrp="1"/>
          </p:cNvSpPr>
          <p:nvPr>
            <p:ph type="pic" sz="quarter" idx="16"/>
          </p:nvPr>
        </p:nvSpPr>
        <p:spPr>
          <a:xfrm>
            <a:off x="4224338" y="1520825"/>
            <a:ext cx="3743870" cy="3312512"/>
          </a:xfrm>
        </p:spPr>
        <p:txBody>
          <a:bodyPr/>
          <a:lstStyle/>
          <a:p>
            <a:r>
              <a:rPr lang="de-DE"/>
              <a:t>Bild durch Klicken auf Symbol hinzufügen</a:t>
            </a:r>
            <a:endParaRPr lang="de-CH"/>
          </a:p>
        </p:txBody>
      </p:sp>
      <p:sp>
        <p:nvSpPr>
          <p:cNvPr id="13" name="Bildplatzhalter 6"/>
          <p:cNvSpPr>
            <a:spLocks noGrp="1"/>
          </p:cNvSpPr>
          <p:nvPr>
            <p:ph type="pic" sz="quarter" idx="18"/>
          </p:nvPr>
        </p:nvSpPr>
        <p:spPr>
          <a:xfrm>
            <a:off x="8112640" y="1520825"/>
            <a:ext cx="3744000" cy="3315960"/>
          </a:xfrm>
        </p:spPr>
        <p:txBody>
          <a:bodyPr/>
          <a:lstStyle/>
          <a:p>
            <a:r>
              <a:rPr lang="de-DE"/>
              <a:t>Bild durch Klicken auf Symbol hinzufügen</a:t>
            </a:r>
            <a:endParaRPr lang="de-CH"/>
          </a:p>
        </p:txBody>
      </p:sp>
      <p:sp>
        <p:nvSpPr>
          <p:cNvPr id="6" name="Textplatzhalter 8">
            <a:extLst>
              <a:ext uri="{FF2B5EF4-FFF2-40B4-BE49-F238E27FC236}">
                <a16:creationId xmlns:a16="http://schemas.microsoft.com/office/drawing/2014/main" id="{30C3E04F-3BAF-B5EE-1985-A1B23073EA0B}"/>
              </a:ext>
            </a:extLst>
          </p:cNvPr>
          <p:cNvSpPr>
            <a:spLocks noGrp="1"/>
          </p:cNvSpPr>
          <p:nvPr>
            <p:ph type="body" sz="quarter" idx="19" hasCustomPrompt="1"/>
          </p:nvPr>
        </p:nvSpPr>
        <p:spPr>
          <a:xfrm>
            <a:off x="4224208" y="4901715"/>
            <a:ext cx="3744000" cy="1155553"/>
          </a:xfrm>
        </p:spPr>
        <p:txBody>
          <a:bodyPr/>
          <a:lstStyle>
            <a:lvl1pPr>
              <a:lnSpc>
                <a:spcPts val="1740"/>
              </a:lnSpc>
              <a:defRPr sz="1200"/>
            </a:lvl1pPr>
            <a:lvl2pPr>
              <a:lnSpc>
                <a:spcPts val="1740"/>
              </a:lnSpc>
              <a:defRPr sz="1200"/>
            </a:lvl2pPr>
            <a:lvl3pPr>
              <a:lnSpc>
                <a:spcPts val="1740"/>
              </a:lnSpc>
              <a:defRPr sz="1200"/>
            </a:lvl3pPr>
            <a:lvl4pPr>
              <a:lnSpc>
                <a:spcPts val="1740"/>
              </a:lnSpc>
              <a:defRPr sz="1200"/>
            </a:lvl4pPr>
            <a:lvl5pPr>
              <a:lnSpc>
                <a:spcPts val="1740"/>
              </a:lnSpc>
              <a:defRPr sz="1200"/>
            </a:lvl5pPr>
          </a:lstStyle>
          <a:p>
            <a:pPr lvl="0"/>
            <a:r>
              <a:rPr lang="de-DE" dirty="0"/>
              <a:t>Formatvorlagen des Textmasters bearbeiten</a:t>
            </a:r>
          </a:p>
          <a:p>
            <a:pPr lvl="1"/>
            <a:r>
              <a:rPr lang="de-DE" dirty="0"/>
              <a:t>Zweite Ebene</a:t>
            </a:r>
          </a:p>
        </p:txBody>
      </p:sp>
      <p:sp>
        <p:nvSpPr>
          <p:cNvPr id="8" name="Textplatzhalter 8">
            <a:extLst>
              <a:ext uri="{FF2B5EF4-FFF2-40B4-BE49-F238E27FC236}">
                <a16:creationId xmlns:a16="http://schemas.microsoft.com/office/drawing/2014/main" id="{25DE911A-F632-37E8-BFE3-4E6BE044A656}"/>
              </a:ext>
            </a:extLst>
          </p:cNvPr>
          <p:cNvSpPr>
            <a:spLocks noGrp="1"/>
          </p:cNvSpPr>
          <p:nvPr>
            <p:ph type="body" sz="quarter" idx="20" hasCustomPrompt="1"/>
          </p:nvPr>
        </p:nvSpPr>
        <p:spPr>
          <a:xfrm>
            <a:off x="8112640" y="4901714"/>
            <a:ext cx="3744000" cy="1155553"/>
          </a:xfrm>
        </p:spPr>
        <p:txBody>
          <a:bodyPr/>
          <a:lstStyle>
            <a:lvl1pPr>
              <a:lnSpc>
                <a:spcPts val="1740"/>
              </a:lnSpc>
              <a:defRPr sz="1200"/>
            </a:lvl1pPr>
            <a:lvl2pPr>
              <a:lnSpc>
                <a:spcPts val="1740"/>
              </a:lnSpc>
              <a:defRPr sz="1200"/>
            </a:lvl2pPr>
            <a:lvl3pPr>
              <a:lnSpc>
                <a:spcPts val="1740"/>
              </a:lnSpc>
              <a:defRPr sz="1200"/>
            </a:lvl3pPr>
            <a:lvl4pPr>
              <a:lnSpc>
                <a:spcPts val="1740"/>
              </a:lnSpc>
              <a:defRPr sz="1200"/>
            </a:lvl4pPr>
            <a:lvl5pPr>
              <a:lnSpc>
                <a:spcPts val="1740"/>
              </a:lnSpc>
              <a:defRPr sz="1200"/>
            </a:lvl5pPr>
          </a:lstStyle>
          <a:p>
            <a:pPr lvl="0"/>
            <a:r>
              <a:rPr lang="de-DE" dirty="0"/>
              <a:t>Formatvorlagen des Textmasters bearbeiten</a:t>
            </a:r>
          </a:p>
          <a:p>
            <a:pPr lvl="1"/>
            <a:r>
              <a:rPr lang="de-DE" dirty="0"/>
              <a:t>Zweite Ebene</a:t>
            </a:r>
          </a:p>
        </p:txBody>
      </p:sp>
    </p:spTree>
    <p:extLst>
      <p:ext uri="{BB962C8B-B14F-4D97-AF65-F5344CB8AC3E}">
        <p14:creationId xmlns:p14="http://schemas.microsoft.com/office/powerpoint/2010/main" val="1565054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gross)">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CH"/>
              <a:t>Titel Vortrag, Autor, DD.MM.YY  </a:t>
            </a:r>
          </a:p>
        </p:txBody>
      </p:sp>
      <p:sp>
        <p:nvSpPr>
          <p:cNvPr id="4" name="Fußzeilenplatzhalter 3"/>
          <p:cNvSpPr>
            <a:spLocks noGrp="1"/>
          </p:cNvSpPr>
          <p:nvPr>
            <p:ph type="ftr" sz="quarter" idx="11"/>
          </p:nvPr>
        </p:nvSpPr>
        <p:spPr/>
        <p:txBody>
          <a:bodyPr/>
          <a:lstStyle/>
          <a:p>
            <a:pPr algn="r"/>
            <a:r>
              <a:rPr lang="de-CH"/>
              <a:t>Universität Basel</a:t>
            </a:r>
          </a:p>
        </p:txBody>
      </p:sp>
      <p:sp>
        <p:nvSpPr>
          <p:cNvPr id="5" name="Foliennummernplatzhalter 4"/>
          <p:cNvSpPr>
            <a:spLocks noGrp="1"/>
          </p:cNvSpPr>
          <p:nvPr>
            <p:ph type="sldNum" sz="quarter" idx="12"/>
          </p:nvPr>
        </p:nvSpPr>
        <p:spPr/>
        <p:txBody>
          <a:bodyPr/>
          <a:lstStyle/>
          <a:p>
            <a:fld id="{B3811826-9277-4232-A2B5-17D05DFC7392}" type="slidenum">
              <a:rPr lang="de-CH" smtClean="0"/>
              <a:pPr/>
              <a:t>‹Nr.›</a:t>
            </a:fld>
            <a:endParaRPr lang="de-CH"/>
          </a:p>
        </p:txBody>
      </p:sp>
      <p:sp>
        <p:nvSpPr>
          <p:cNvPr id="7" name="Bildplatzhalter 6"/>
          <p:cNvSpPr>
            <a:spLocks noGrp="1"/>
          </p:cNvSpPr>
          <p:nvPr>
            <p:ph type="pic" sz="quarter" idx="13"/>
          </p:nvPr>
        </p:nvSpPr>
        <p:spPr>
          <a:xfrm>
            <a:off x="334962" y="334800"/>
            <a:ext cx="11521677" cy="5112000"/>
          </a:xfrm>
        </p:spPr>
        <p:txBody>
          <a:bodyPr/>
          <a:lstStyle/>
          <a:p>
            <a:r>
              <a:rPr lang="de-DE"/>
              <a:t>Bild durch Klicken auf Symbol hinzufügen</a:t>
            </a:r>
            <a:endParaRPr lang="de-CH"/>
          </a:p>
        </p:txBody>
      </p:sp>
      <p:sp>
        <p:nvSpPr>
          <p:cNvPr id="9" name="Textplatzhalter 8"/>
          <p:cNvSpPr>
            <a:spLocks noGrp="1"/>
          </p:cNvSpPr>
          <p:nvPr>
            <p:ph type="body" sz="quarter" idx="14" hasCustomPrompt="1"/>
          </p:nvPr>
        </p:nvSpPr>
        <p:spPr>
          <a:xfrm>
            <a:off x="334800" y="5554800"/>
            <a:ext cx="11521839" cy="612044"/>
          </a:xfrm>
        </p:spPr>
        <p:txBody>
          <a:bodyPr/>
          <a:lstStyle>
            <a:lvl1pPr>
              <a:defRPr sz="1400"/>
            </a:lvl1pPr>
            <a:lvl2pPr>
              <a:defRPr sz="1400"/>
            </a:lvl2pPr>
            <a:lvl3pPr>
              <a:defRPr sz="1400"/>
            </a:lvl3pPr>
            <a:lvl4pPr>
              <a:defRPr sz="1400"/>
            </a:lvl4pPr>
            <a:lvl5pPr marL="540000" indent="0">
              <a:buNone/>
              <a:defRPr sz="1400"/>
            </a:lvl5pPr>
          </a:lstStyle>
          <a:p>
            <a:pPr lvl="0"/>
            <a:r>
              <a:rPr lang="de-DE" dirty="0"/>
              <a:t>Formatvorlagen des Textmasters bearbeiten</a:t>
            </a:r>
          </a:p>
        </p:txBody>
      </p:sp>
    </p:spTree>
    <p:extLst>
      <p:ext uri="{BB962C8B-B14F-4D97-AF65-F5344CB8AC3E}">
        <p14:creationId xmlns:p14="http://schemas.microsoft.com/office/powerpoint/2010/main" val="4001246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34964" y="404813"/>
            <a:ext cx="11521676" cy="755936"/>
          </a:xfrm>
          <a:prstGeom prst="rect">
            <a:avLst/>
          </a:prstGeom>
        </p:spPr>
        <p:txBody>
          <a:bodyPr vert="horz" lIns="0" tIns="0" rIns="0" bIns="0" rtlCol="0" anchor="t" anchorCtr="0">
            <a:noAutofit/>
          </a:bodyPr>
          <a:lstStyle/>
          <a:p>
            <a:r>
              <a:rPr lang="de-CH" dirty="0"/>
              <a:t>Titelmasterformat durch Klicken bearbeiten</a:t>
            </a:r>
          </a:p>
        </p:txBody>
      </p:sp>
      <p:sp>
        <p:nvSpPr>
          <p:cNvPr id="3" name="Textplatzhalter 2"/>
          <p:cNvSpPr>
            <a:spLocks noGrp="1"/>
          </p:cNvSpPr>
          <p:nvPr>
            <p:ph type="body" idx="1"/>
          </p:nvPr>
        </p:nvSpPr>
        <p:spPr>
          <a:xfrm>
            <a:off x="335361" y="1531642"/>
            <a:ext cx="11521677" cy="4607773"/>
          </a:xfrm>
          <a:prstGeom prst="rect">
            <a:avLst/>
          </a:prstGeom>
        </p:spPr>
        <p:txBody>
          <a:bodyPr vert="horz" lIns="0" tIns="0" rIns="0" bIns="0" rtlCol="0">
            <a:noAutofit/>
          </a:bodyPr>
          <a:lstStyle/>
          <a:p>
            <a:pPr lvl="0"/>
            <a:r>
              <a:rPr lang="de-CH" dirty="0"/>
              <a:t>Textmasterformat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Datumsplatzhalter 3"/>
          <p:cNvSpPr>
            <a:spLocks noGrp="1"/>
          </p:cNvSpPr>
          <p:nvPr>
            <p:ph type="dt" sz="half" idx="2"/>
          </p:nvPr>
        </p:nvSpPr>
        <p:spPr>
          <a:xfrm>
            <a:off x="334964" y="6524626"/>
            <a:ext cx="2878504" cy="180000"/>
          </a:xfrm>
          <a:prstGeom prst="rect">
            <a:avLst/>
          </a:prstGeom>
        </p:spPr>
        <p:txBody>
          <a:bodyPr vert="horz" lIns="0" tIns="21600" rIns="0" bIns="0" rtlCol="0" anchor="t" anchorCtr="0"/>
          <a:lstStyle>
            <a:lvl1pPr algn="l">
              <a:defRPr sz="600">
                <a:solidFill>
                  <a:schemeClr val="tx1"/>
                </a:solidFill>
              </a:defRPr>
            </a:lvl1pPr>
          </a:lstStyle>
          <a:p>
            <a:r>
              <a:rPr lang="de-CH"/>
              <a:t>Titel Vortrag, Autor, DD.MM.YY  </a:t>
            </a:r>
          </a:p>
        </p:txBody>
      </p:sp>
      <p:sp>
        <p:nvSpPr>
          <p:cNvPr id="5" name="Fußzeilenplatzhalter 4"/>
          <p:cNvSpPr>
            <a:spLocks noGrp="1"/>
          </p:cNvSpPr>
          <p:nvPr>
            <p:ph type="ftr" sz="quarter" idx="3"/>
          </p:nvPr>
        </p:nvSpPr>
        <p:spPr>
          <a:xfrm>
            <a:off x="9120682" y="6525344"/>
            <a:ext cx="2544283" cy="180000"/>
          </a:xfrm>
          <a:prstGeom prst="rect">
            <a:avLst/>
          </a:prstGeom>
        </p:spPr>
        <p:txBody>
          <a:bodyPr vert="horz" lIns="0" tIns="21600" rIns="0" bIns="0" rtlCol="0" anchor="t" anchorCtr="0"/>
          <a:lstStyle>
            <a:lvl1pPr algn="ctr">
              <a:defRPr sz="600" b="1">
                <a:solidFill>
                  <a:schemeClr val="tx1"/>
                </a:solidFill>
              </a:defRPr>
            </a:lvl1pPr>
          </a:lstStyle>
          <a:p>
            <a:pPr algn="r"/>
            <a:r>
              <a:rPr lang="de-CH"/>
              <a:t>Universität Basel</a:t>
            </a:r>
          </a:p>
        </p:txBody>
      </p:sp>
      <p:sp>
        <p:nvSpPr>
          <p:cNvPr id="6" name="Foliennummernplatzhalter 5"/>
          <p:cNvSpPr>
            <a:spLocks noGrp="1"/>
          </p:cNvSpPr>
          <p:nvPr>
            <p:ph type="sldNum" sz="quarter" idx="4"/>
          </p:nvPr>
        </p:nvSpPr>
        <p:spPr>
          <a:xfrm>
            <a:off x="11664965" y="6525344"/>
            <a:ext cx="191675" cy="180000"/>
          </a:xfrm>
          <a:prstGeom prst="rect">
            <a:avLst/>
          </a:prstGeom>
        </p:spPr>
        <p:txBody>
          <a:bodyPr vert="horz" lIns="0" tIns="21600" rIns="0" bIns="0" rtlCol="0" anchor="t" anchorCtr="0"/>
          <a:lstStyle>
            <a:lvl1pPr algn="r">
              <a:defRPr sz="600">
                <a:solidFill>
                  <a:schemeClr val="tx1"/>
                </a:solidFill>
              </a:defRPr>
            </a:lvl1pPr>
          </a:lstStyle>
          <a:p>
            <a:fld id="{B3811826-9277-4232-A2B5-17D05DFC7392}" type="slidenum">
              <a:rPr lang="de-CH" smtClean="0"/>
              <a:pPr/>
              <a:t>‹Nr.›</a:t>
            </a:fld>
            <a:endParaRPr lang="de-CH"/>
          </a:p>
        </p:txBody>
      </p:sp>
      <p:cxnSp>
        <p:nvCxnSpPr>
          <p:cNvPr id="10" name="Gerade Verbindung 9"/>
          <p:cNvCxnSpPr/>
          <p:nvPr/>
        </p:nvCxnSpPr>
        <p:spPr>
          <a:xfrm>
            <a:off x="334800" y="6453188"/>
            <a:ext cx="11521840" cy="14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0734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63" r:id="rId4"/>
    <p:sldLayoutId id="2147483664" r:id="rId5"/>
    <p:sldLayoutId id="2147483657" r:id="rId6"/>
    <p:sldLayoutId id="2147483658" r:id="rId7"/>
    <p:sldLayoutId id="2147483659" r:id="rId8"/>
    <p:sldLayoutId id="2147483660" r:id="rId9"/>
    <p:sldLayoutId id="2147483661" r:id="rId10"/>
    <p:sldLayoutId id="2147483654" r:id="rId11"/>
    <p:sldLayoutId id="2147483655" r:id="rId12"/>
  </p:sldLayoutIdLst>
  <p:hf hdr="0"/>
  <p:txStyles>
    <p:title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p:titleStyle>
    <p:bodyStyle>
      <a:lvl1pPr marL="0" indent="0" algn="l" defTabSz="914400" rtl="0" eaLnBrk="1" latinLnBrk="0" hangingPunct="1">
        <a:spcBef>
          <a:spcPts val="0"/>
        </a:spcBef>
        <a:buFont typeface="Arial" panose="020B0604020202020204" pitchFamily="34" charset="0"/>
        <a:buNone/>
        <a:defRPr sz="1700" kern="1200">
          <a:solidFill>
            <a:schemeClr val="tx1"/>
          </a:solidFill>
          <a:latin typeface="+mn-lt"/>
          <a:ea typeface="+mn-ea"/>
          <a:cs typeface="+mn-cs"/>
        </a:defRPr>
      </a:lvl1pPr>
      <a:lvl2pPr marL="180000" indent="-180000" algn="l" defTabSz="914400" rtl="0" eaLnBrk="1" latinLnBrk="0" hangingPunct="1">
        <a:spcBef>
          <a:spcPts val="0"/>
        </a:spcBef>
        <a:buFont typeface="Arial" panose="020B0604020202020204" pitchFamily="34" charset="0"/>
        <a:buChar char="–"/>
        <a:defRPr sz="1700" kern="1200">
          <a:solidFill>
            <a:schemeClr val="tx1"/>
          </a:solidFill>
          <a:latin typeface="+mn-lt"/>
          <a:ea typeface="+mn-ea"/>
          <a:cs typeface="+mn-cs"/>
        </a:defRPr>
      </a:lvl2pPr>
      <a:lvl3pPr marL="360000" indent="-180000" algn="l" defTabSz="914400" rtl="0" eaLnBrk="1" latinLnBrk="0" hangingPunct="1">
        <a:spcBef>
          <a:spcPts val="0"/>
        </a:spcBef>
        <a:buFont typeface="Arial" panose="020B0604020202020204" pitchFamily="34" charset="0"/>
        <a:buChar char="–"/>
        <a:defRPr sz="1700" kern="1200">
          <a:solidFill>
            <a:schemeClr val="tx1"/>
          </a:solidFill>
          <a:latin typeface="+mn-lt"/>
          <a:ea typeface="+mn-ea"/>
          <a:cs typeface="+mn-cs"/>
        </a:defRPr>
      </a:lvl3pPr>
      <a:lvl4pPr marL="540000" indent="-180000" algn="l" defTabSz="914400" rtl="0" eaLnBrk="1" latinLnBrk="0" hangingPunct="1">
        <a:spcBef>
          <a:spcPts val="0"/>
        </a:spcBef>
        <a:buFont typeface="Arial" panose="020B0604020202020204" pitchFamily="34" charset="0"/>
        <a:buChar char="–"/>
        <a:defRPr sz="1700" kern="1200">
          <a:solidFill>
            <a:schemeClr val="tx1"/>
          </a:solidFill>
          <a:latin typeface="+mn-lt"/>
          <a:ea typeface="+mn-ea"/>
          <a:cs typeface="+mn-cs"/>
        </a:defRPr>
      </a:lvl4pPr>
      <a:lvl5pPr marL="720000" indent="-180000" algn="l" defTabSz="914400" rtl="0" eaLnBrk="1" latinLnBrk="0" hangingPunct="1">
        <a:spcBef>
          <a:spcPts val="0"/>
        </a:spcBef>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85" userDrawn="1">
          <p15:clr>
            <a:srgbClr val="F26B43"/>
          </p15:clr>
        </p15:guide>
        <p15:guide id="3" pos="3795" userDrawn="1">
          <p15:clr>
            <a:srgbClr val="F26B43"/>
          </p15:clr>
        </p15:guide>
        <p15:guide id="4" pos="7469" userDrawn="1">
          <p15:clr>
            <a:srgbClr val="F26B43"/>
          </p15:clr>
        </p15:guide>
        <p15:guide id="5" pos="211" userDrawn="1">
          <p15:clr>
            <a:srgbClr val="F26B43"/>
          </p15:clr>
        </p15:guide>
        <p15:guide id="7" orient="horz" pos="958" userDrawn="1">
          <p15:clr>
            <a:srgbClr val="F26B43"/>
          </p15:clr>
        </p15:guide>
        <p15:guide id="8" orient="horz" pos="3861" userDrawn="1">
          <p15:clr>
            <a:srgbClr val="F26B43"/>
          </p15:clr>
        </p15:guide>
        <p15:guide id="9" pos="5019" userDrawn="1">
          <p15:clr>
            <a:srgbClr val="F26B43"/>
          </p15:clr>
        </p15:guide>
        <p15:guide id="10" pos="5110" userDrawn="1">
          <p15:clr>
            <a:srgbClr val="F26B43"/>
          </p15:clr>
        </p15:guide>
        <p15:guide id="11" pos="2570" userDrawn="1">
          <p15:clr>
            <a:srgbClr val="F26B43"/>
          </p15:clr>
        </p15:guide>
        <p15:guide id="12" pos="2661" userDrawn="1">
          <p15:clr>
            <a:srgbClr val="F26B43"/>
          </p15:clr>
        </p15:guide>
        <p15:guide id="13" pos="5632" userDrawn="1">
          <p15:clr>
            <a:srgbClr val="F26B43"/>
          </p15:clr>
        </p15:guide>
        <p15:guide id="14" pos="5722" userDrawn="1">
          <p15:clr>
            <a:srgbClr val="F26B43"/>
          </p15:clr>
        </p15:guide>
        <p15:guide id="15" pos="2048" userDrawn="1">
          <p15:clr>
            <a:srgbClr val="F26B43"/>
          </p15:clr>
        </p15:guide>
        <p15:guide id="16" pos="1958" userDrawn="1">
          <p15:clr>
            <a:srgbClr val="F26B43"/>
          </p15:clr>
        </p15:guide>
        <p15:guide id="17" orient="horz" pos="4178" userDrawn="1">
          <p15:clr>
            <a:srgbClr val="F26B43"/>
          </p15:clr>
        </p15:guide>
        <p15:guide id="18" orient="horz" pos="232" userDrawn="1">
          <p15:clr>
            <a:srgbClr val="F26B43"/>
          </p15:clr>
        </p15:guide>
        <p15:guide id="19" orient="horz" pos="365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7BDA58D7-5AA6-AB22-ADE1-14DB646630F1}"/>
              </a:ext>
            </a:extLst>
          </p:cNvPr>
          <p:cNvSpPr>
            <a:spLocks noGrp="1"/>
          </p:cNvSpPr>
          <p:nvPr>
            <p:ph type="ctrTitle"/>
          </p:nvPr>
        </p:nvSpPr>
        <p:spPr>
          <a:xfrm>
            <a:off x="862958" y="1416119"/>
            <a:ext cx="10994080" cy="1044526"/>
          </a:xfrm>
        </p:spPr>
        <p:txBody>
          <a:bodyPr/>
          <a:lstStyle/>
          <a:p>
            <a:r>
              <a:rPr kumimoji="0" lang="de-DE" sz="3400" b="1"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rPr>
              <a:t>Virtual Reality Gaze Exposure Treatment Reduces State Anxiety During Public Speaking</a:t>
            </a:r>
            <a:br>
              <a:rPr lang="de-CH" sz="3400" dirty="0"/>
            </a:br>
            <a:r>
              <a:rPr kumimoji="0" lang="de-DE" sz="34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rPr>
              <a:t>An RCT</a:t>
            </a:r>
            <a:endParaRPr lang="de-CH" sz="3400" b="0" dirty="0">
              <a:latin typeface="Georgia" panose="02040502050405020303" pitchFamily="18" charset="0"/>
            </a:endParaRPr>
          </a:p>
        </p:txBody>
      </p:sp>
      <p:sp>
        <p:nvSpPr>
          <p:cNvPr id="9" name="Untertitel 2">
            <a:extLst>
              <a:ext uri="{FF2B5EF4-FFF2-40B4-BE49-F238E27FC236}">
                <a16:creationId xmlns:a16="http://schemas.microsoft.com/office/drawing/2014/main" id="{FC6C4BB7-A8B4-B1C7-2F96-34FED4F09097}"/>
              </a:ext>
            </a:extLst>
          </p:cNvPr>
          <p:cNvSpPr>
            <a:spLocks noGrp="1"/>
          </p:cNvSpPr>
          <p:nvPr>
            <p:ph type="subTitle" idx="1"/>
          </p:nvPr>
        </p:nvSpPr>
        <p:spPr>
          <a:xfrm>
            <a:off x="862959" y="3182220"/>
            <a:ext cx="10354338" cy="1677436"/>
          </a:xfrm>
        </p:spPr>
        <p:txBody>
          <a:bodyPr/>
          <a:lstStyle/>
          <a:p>
            <a:r>
              <a:rPr lang="de-CH" b="1" dirty="0">
                <a:solidFill>
                  <a:schemeClr val="tx2"/>
                </a:solidFill>
              </a:rPr>
              <a:t>Fabian D Mueller </a:t>
            </a:r>
            <a:r>
              <a:rPr lang="de-CH" b="1" baseline="30000" dirty="0">
                <a:solidFill>
                  <a:schemeClr val="tx2"/>
                </a:solidFill>
              </a:rPr>
              <a:t>a,e,1</a:t>
            </a:r>
            <a:r>
              <a:rPr lang="de-CH" b="1" dirty="0">
                <a:solidFill>
                  <a:schemeClr val="tx2"/>
                </a:solidFill>
              </a:rPr>
              <a:t>, Bernhard Fehlman </a:t>
            </a:r>
            <a:r>
              <a:rPr lang="de-CH" b="1" baseline="30000" dirty="0">
                <a:solidFill>
                  <a:schemeClr val="tx2"/>
                </a:solidFill>
              </a:rPr>
              <a:t>a,e,1</a:t>
            </a:r>
            <a:r>
              <a:rPr lang="de-CH" b="1" dirty="0">
                <a:solidFill>
                  <a:schemeClr val="tx2"/>
                </a:solidFill>
              </a:rPr>
              <a:t>, Nan Wang </a:t>
            </a:r>
            <a:r>
              <a:rPr lang="de-CH" b="1" baseline="30000" dirty="0">
                <a:solidFill>
                  <a:schemeClr val="tx2"/>
                </a:solidFill>
              </a:rPr>
              <a:t>a,e</a:t>
            </a:r>
            <a:r>
              <a:rPr lang="de-CH" b="1" dirty="0">
                <a:solidFill>
                  <a:schemeClr val="tx2"/>
                </a:solidFill>
              </a:rPr>
              <a:t>, Merle K Ibach </a:t>
            </a:r>
            <a:r>
              <a:rPr lang="de-CH" b="1" baseline="30000" dirty="0">
                <a:solidFill>
                  <a:schemeClr val="tx2"/>
                </a:solidFill>
              </a:rPr>
              <a:t>a,e</a:t>
            </a:r>
            <a:r>
              <a:rPr lang="de-CH" b="1" dirty="0">
                <a:solidFill>
                  <a:schemeClr val="tx2"/>
                </a:solidFill>
              </a:rPr>
              <a:t>, Thomas Schlitt </a:t>
            </a:r>
            <a:r>
              <a:rPr lang="de-CH" b="1" baseline="30000" dirty="0">
                <a:solidFill>
                  <a:schemeClr val="tx2"/>
                </a:solidFill>
              </a:rPr>
              <a:t>a,e</a:t>
            </a:r>
            <a:r>
              <a:rPr lang="de-CH" b="1" dirty="0">
                <a:solidFill>
                  <a:schemeClr val="tx2"/>
                </a:solidFill>
              </a:rPr>
              <a:t>, Dorothée Bentz </a:t>
            </a:r>
            <a:r>
              <a:rPr lang="de-CH" b="1" baseline="30000" dirty="0">
                <a:solidFill>
                  <a:schemeClr val="tx2"/>
                </a:solidFill>
              </a:rPr>
              <a:t>a,e</a:t>
            </a:r>
            <a:r>
              <a:rPr lang="de-CH" b="1" dirty="0">
                <a:solidFill>
                  <a:schemeClr val="tx2"/>
                </a:solidFill>
              </a:rPr>
              <a:t>, </a:t>
            </a:r>
            <a:br>
              <a:rPr lang="de-CH" b="1" dirty="0">
                <a:solidFill>
                  <a:schemeClr val="tx2"/>
                </a:solidFill>
              </a:rPr>
            </a:br>
            <a:r>
              <a:rPr lang="de-CH" b="1" dirty="0">
                <a:solidFill>
                  <a:schemeClr val="tx2"/>
                </a:solidFill>
              </a:rPr>
              <a:t>Anja Zimmer </a:t>
            </a:r>
            <a:r>
              <a:rPr lang="de-CH" b="1" baseline="30000" dirty="0">
                <a:solidFill>
                  <a:schemeClr val="tx2"/>
                </a:solidFill>
              </a:rPr>
              <a:t>a,e</a:t>
            </a:r>
            <a:r>
              <a:rPr lang="de-CH" b="1" dirty="0">
                <a:solidFill>
                  <a:schemeClr val="tx2"/>
                </a:solidFill>
              </a:rPr>
              <a:t>, Andreas Papassotiropoulos </a:t>
            </a:r>
            <a:r>
              <a:rPr lang="de-CH" b="1" baseline="30000" dirty="0">
                <a:solidFill>
                  <a:schemeClr val="tx2"/>
                </a:solidFill>
              </a:rPr>
              <a:t>b,c,d,e</a:t>
            </a:r>
            <a:r>
              <a:rPr lang="de-CH" b="1" dirty="0">
                <a:solidFill>
                  <a:schemeClr val="tx2"/>
                </a:solidFill>
              </a:rPr>
              <a:t>, and Dominique JF de Quervain </a:t>
            </a:r>
            <a:r>
              <a:rPr lang="de-CH" b="1" baseline="30000" dirty="0">
                <a:solidFill>
                  <a:schemeClr val="tx2"/>
                </a:solidFill>
              </a:rPr>
              <a:t>a,d,e </a:t>
            </a:r>
            <a:br>
              <a:rPr lang="de-CH" dirty="0"/>
            </a:br>
            <a:endParaRPr lang="de-CH" dirty="0"/>
          </a:p>
          <a:p>
            <a:r>
              <a:rPr lang="de-CH" sz="1200" baseline="30000" dirty="0"/>
              <a:t>a</a:t>
            </a:r>
            <a:r>
              <a:rPr lang="de-CH" sz="1200" dirty="0"/>
              <a:t> Division of Cognitive Neuroscience | </a:t>
            </a:r>
            <a:r>
              <a:rPr lang="de-CH" sz="1200" baseline="30000" dirty="0"/>
              <a:t>b</a:t>
            </a:r>
            <a:r>
              <a:rPr lang="de-CH" sz="1200" dirty="0"/>
              <a:t> Division of Molecular Neuroscience, Department of Medicine, University of Basel, Switzerland | </a:t>
            </a:r>
            <a:r>
              <a:rPr lang="de-CH" sz="1200" baseline="30000" dirty="0"/>
              <a:t>c</a:t>
            </a:r>
            <a:r>
              <a:rPr lang="de-CH" sz="1200" dirty="0"/>
              <a:t> Life Sciences Training Facility, Department Biozentrum, University of Basel, Switzerland | </a:t>
            </a:r>
            <a:r>
              <a:rPr lang="de-CH" sz="1200" baseline="30000" dirty="0"/>
              <a:t>d</a:t>
            </a:r>
            <a:r>
              <a:rPr lang="de-CH" sz="1200" dirty="0"/>
              <a:t> University Psychiatric Clinics, University of Basel, Switzerland | </a:t>
            </a:r>
            <a:br>
              <a:rPr lang="de-CH" sz="1200" dirty="0"/>
            </a:br>
            <a:r>
              <a:rPr lang="de-CH" sz="1200" baseline="30000" dirty="0"/>
              <a:t>e</a:t>
            </a:r>
            <a:r>
              <a:rPr lang="de-CH" sz="1200" dirty="0"/>
              <a:t> Transfaculty Research Platform, University of Basel, Switzerland , </a:t>
            </a:r>
            <a:r>
              <a:rPr lang="de-CH" sz="1200" baseline="30000" dirty="0"/>
              <a:t>1</a:t>
            </a:r>
            <a:r>
              <a:rPr lang="de-CH" sz="1200" dirty="0"/>
              <a:t> These authors contributed equally to this work.</a:t>
            </a:r>
          </a:p>
        </p:txBody>
      </p:sp>
      <p:pic>
        <p:nvPicPr>
          <p:cNvPr id="10" name="Picture 2" descr="mcn_Logo_gross_cmyk.jpg">
            <a:extLst>
              <a:ext uri="{FF2B5EF4-FFF2-40B4-BE49-F238E27FC236}">
                <a16:creationId xmlns:a16="http://schemas.microsoft.com/office/drawing/2014/main" id="{C3735690-39AE-A56E-CF92-190861A9CC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1372661" y="5386486"/>
            <a:ext cx="588087" cy="419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5" descr="A picture containing text&#10;&#10;Description automatically generated">
            <a:extLst>
              <a:ext uri="{FF2B5EF4-FFF2-40B4-BE49-F238E27FC236}">
                <a16:creationId xmlns:a16="http://schemas.microsoft.com/office/drawing/2014/main" id="{43D8ACA3-C562-6B12-A283-909E4D4176D3}"/>
              </a:ext>
            </a:extLst>
          </p:cNvPr>
          <p:cNvPicPr>
            <a:picLocks noChangeAspect="1"/>
          </p:cNvPicPr>
          <p:nvPr/>
        </p:nvPicPr>
        <p:blipFill rotWithShape="1">
          <a:blip r:embed="rId4"/>
          <a:srcRect r="11270"/>
          <a:stretch/>
        </p:blipFill>
        <p:spPr>
          <a:xfrm>
            <a:off x="9704046" y="5424378"/>
            <a:ext cx="1512144" cy="381109"/>
          </a:xfrm>
          <a:prstGeom prst="rect">
            <a:avLst/>
          </a:prstGeom>
        </p:spPr>
      </p:pic>
    </p:spTree>
    <p:extLst>
      <p:ext uri="{BB962C8B-B14F-4D97-AF65-F5344CB8AC3E}">
        <p14:creationId xmlns:p14="http://schemas.microsoft.com/office/powerpoint/2010/main" val="4123982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a:extLst>
              <a:ext uri="{FF2B5EF4-FFF2-40B4-BE49-F238E27FC236}">
                <a16:creationId xmlns:a16="http://schemas.microsoft.com/office/drawing/2014/main" id="{E2F36499-5CD3-6692-8D06-A94F3FD4186F}"/>
              </a:ext>
            </a:extLst>
          </p:cNvPr>
          <p:cNvPicPr preferRelativeResize="0">
            <a:picLocks/>
          </p:cNvPicPr>
          <p:nvPr/>
        </p:nvPicPr>
        <p:blipFill>
          <a:blip r:embed="rId2">
            <a:alphaModFix am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252" r="11252"/>
          <a:stretch/>
        </p:blipFill>
        <p:spPr>
          <a:xfrm flipH="1">
            <a:off x="0" y="0"/>
            <a:ext cx="12192000" cy="6882855"/>
          </a:xfrm>
          <a:prstGeom prst="rect">
            <a:avLst/>
          </a:prstGeom>
        </p:spPr>
      </p:pic>
      <p:sp>
        <p:nvSpPr>
          <p:cNvPr id="2" name="Rechteck 1">
            <a:extLst>
              <a:ext uri="{FF2B5EF4-FFF2-40B4-BE49-F238E27FC236}">
                <a16:creationId xmlns:a16="http://schemas.microsoft.com/office/drawing/2014/main" id="{7B395A72-9422-6CBB-C5B5-C9F01D01A210}"/>
              </a:ext>
            </a:extLst>
          </p:cNvPr>
          <p:cNvSpPr/>
          <p:nvPr/>
        </p:nvSpPr>
        <p:spPr>
          <a:xfrm>
            <a:off x="0" y="4206837"/>
            <a:ext cx="11856640" cy="1922501"/>
          </a:xfrm>
          <a:prstGeom prst="rect">
            <a:avLst/>
          </a:prstGeom>
          <a:solidFill>
            <a:schemeClr val="tx2">
              <a:alpha val="8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91440" bIns="45720" numCol="1" spcCol="0" rtlCol="0" fromWordArt="0" anchor="ctr" anchorCtr="0" forceAA="0" compatLnSpc="1">
            <a:prstTxWarp prst="textNoShape">
              <a:avLst/>
            </a:prstTxWarp>
            <a:noAutofit/>
          </a:bodyPr>
          <a:lstStyle/>
          <a:p>
            <a:pPr algn="ctr"/>
            <a:endParaRPr lang="de-CH" sz="1800" err="1">
              <a:solidFill>
                <a:schemeClr val="tx2"/>
              </a:solidFill>
            </a:endParaRPr>
          </a:p>
        </p:txBody>
      </p:sp>
      <p:sp>
        <p:nvSpPr>
          <p:cNvPr id="5" name="Titel 1">
            <a:extLst>
              <a:ext uri="{FF2B5EF4-FFF2-40B4-BE49-F238E27FC236}">
                <a16:creationId xmlns:a16="http://schemas.microsoft.com/office/drawing/2014/main" id="{1F5366DB-E78A-4666-6C15-B770F20ADD2D}"/>
              </a:ext>
            </a:extLst>
          </p:cNvPr>
          <p:cNvSpPr txBox="1">
            <a:spLocks/>
          </p:cNvSpPr>
          <p:nvPr/>
        </p:nvSpPr>
        <p:spPr>
          <a:xfrm>
            <a:off x="334800" y="378791"/>
            <a:ext cx="11521840" cy="755936"/>
          </a:xfrm>
          <a:prstGeom prst="rect">
            <a:avLst/>
          </a:prstGeom>
        </p:spPr>
        <p:txBody>
          <a:bodyPr lIns="0" tIns="0" rIns="0" bIns="0"/>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r>
              <a:rPr lang="en-US" spc="40" dirty="0"/>
              <a:t>Background</a:t>
            </a:r>
            <a:endParaRPr lang="de-CH" b="0" dirty="0"/>
          </a:p>
        </p:txBody>
      </p:sp>
      <p:sp>
        <p:nvSpPr>
          <p:cNvPr id="6" name="Inhaltsplatzhalter 2">
            <a:extLst>
              <a:ext uri="{FF2B5EF4-FFF2-40B4-BE49-F238E27FC236}">
                <a16:creationId xmlns:a16="http://schemas.microsoft.com/office/drawing/2014/main" id="{7664B17B-5563-1903-5696-31609720A3E7}"/>
              </a:ext>
            </a:extLst>
          </p:cNvPr>
          <p:cNvSpPr txBox="1">
            <a:spLocks/>
          </p:cNvSpPr>
          <p:nvPr/>
        </p:nvSpPr>
        <p:spPr>
          <a:xfrm>
            <a:off x="339860" y="4438730"/>
            <a:ext cx="11176919" cy="1965831"/>
          </a:xfrm>
          <a:prstGeom prst="rect">
            <a:avLst/>
          </a:prstGeom>
        </p:spPr>
        <p:txBody>
          <a:bodyPr lIns="0" tIns="0" rIns="0" bIns="0"/>
          <a:lstStyle>
            <a:lvl1pPr marL="0" indent="0" algn="l" defTabSz="914400" rtl="0" eaLnBrk="1" latinLnBrk="0" hangingPunct="1">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marR="0" indent="-285750" defTabSz="457200" rtl="0" eaLnBrk="1" fontAlgn="auto" latinLnBrk="0" hangingPunct="1">
              <a:lnSpc>
                <a:spcPts val="2340"/>
              </a:lnSpc>
              <a:spcBef>
                <a:spcPts val="0"/>
              </a:spcBef>
              <a:spcAft>
                <a:spcPts val="0"/>
              </a:spcAft>
              <a:buClrTx/>
              <a:buSzTx/>
              <a:buFont typeface="Systemschrift Normal"/>
              <a:buChar char="→"/>
              <a:tabLst/>
            </a:pPr>
            <a:r>
              <a:rPr lang="de-DE" sz="1700" b="1" dirty="0">
                <a:solidFill>
                  <a:schemeClr val="bg1"/>
                </a:solidFill>
                <a:latin typeface="Arial" panose="020B0604020202020204" pitchFamily="34" charset="0"/>
                <a:cs typeface="Arial" panose="020B0604020202020204" pitchFamily="34" charset="0"/>
              </a:rPr>
              <a:t>Public speaking anxiety (PSA) is a prevalent social anxiety, affecting up to 30% of the population.</a:t>
            </a:r>
            <a:r>
              <a:rPr lang="de-DE" sz="1700" b="1" baseline="30000" dirty="0">
                <a:solidFill>
                  <a:schemeClr val="bg1"/>
                </a:solidFill>
                <a:latin typeface="Arial" panose="020B0604020202020204" pitchFamily="34" charset="0"/>
                <a:cs typeface="Arial" panose="020B0604020202020204" pitchFamily="34" charset="0"/>
              </a:rPr>
              <a:t>1</a:t>
            </a:r>
            <a:r>
              <a:rPr lang="de-DE" sz="1700" b="1" dirty="0">
                <a:solidFill>
                  <a:schemeClr val="bg1"/>
                </a:solidFill>
                <a:latin typeface="Arial" panose="020B0604020202020204" pitchFamily="34" charset="0"/>
                <a:cs typeface="Arial" panose="020B0604020202020204" pitchFamily="34" charset="0"/>
              </a:rPr>
              <a:t> </a:t>
            </a:r>
          </a:p>
          <a:p>
            <a:pPr marL="285750" marR="0" indent="-285750" defTabSz="457200" rtl="0" eaLnBrk="1" fontAlgn="auto" latinLnBrk="0" hangingPunct="1">
              <a:lnSpc>
                <a:spcPts val="2340"/>
              </a:lnSpc>
              <a:spcBef>
                <a:spcPts val="0"/>
              </a:spcBef>
              <a:spcAft>
                <a:spcPts val="0"/>
              </a:spcAft>
              <a:buClrTx/>
              <a:buSzTx/>
              <a:buFont typeface="Systemschrift Normal"/>
              <a:buChar char="→"/>
              <a:tabLst/>
            </a:pPr>
            <a:r>
              <a:rPr lang="de-DE" sz="1700" b="1" dirty="0">
                <a:solidFill>
                  <a:schemeClr val="bg1"/>
                </a:solidFill>
                <a:latin typeface="Arial" panose="020B0604020202020204" pitchFamily="34" charset="0"/>
                <a:cs typeface="Arial" panose="020B0604020202020204" pitchFamily="34" charset="0"/>
              </a:rPr>
              <a:t>PSA is characterized by fear of being evaluated by others and the avoidance of eye contact.</a:t>
            </a:r>
            <a:r>
              <a:rPr lang="de-DE" sz="1700" b="1" baseline="30000" dirty="0">
                <a:solidFill>
                  <a:schemeClr val="bg1"/>
                </a:solidFill>
                <a:latin typeface="Arial" panose="020B0604020202020204" pitchFamily="34" charset="0"/>
                <a:cs typeface="Arial" panose="020B0604020202020204" pitchFamily="34" charset="0"/>
              </a:rPr>
              <a:t>2</a:t>
            </a:r>
            <a:r>
              <a:rPr lang="de-DE" sz="1700" b="1" dirty="0">
                <a:solidFill>
                  <a:schemeClr val="bg1"/>
                </a:solidFill>
                <a:latin typeface="Arial" panose="020B0604020202020204" pitchFamily="34" charset="0"/>
                <a:cs typeface="Arial" panose="020B0604020202020204" pitchFamily="34" charset="0"/>
              </a:rPr>
              <a:t> </a:t>
            </a:r>
          </a:p>
          <a:p>
            <a:pPr marL="285750" marR="0" indent="-285750" defTabSz="457200" rtl="0" eaLnBrk="1" fontAlgn="auto" latinLnBrk="0" hangingPunct="1">
              <a:lnSpc>
                <a:spcPts val="2340"/>
              </a:lnSpc>
              <a:spcBef>
                <a:spcPts val="0"/>
              </a:spcBef>
              <a:spcAft>
                <a:spcPts val="0"/>
              </a:spcAft>
              <a:buClrTx/>
              <a:buSzTx/>
              <a:buFont typeface="Systemschrift Normal"/>
              <a:buChar char="→"/>
              <a:tabLst/>
            </a:pPr>
            <a:r>
              <a:rPr lang="de-DE" sz="1700" b="1" dirty="0">
                <a:solidFill>
                  <a:schemeClr val="bg1"/>
                </a:solidFill>
                <a:latin typeface="Arial" panose="020B0604020202020204" pitchFamily="34" charset="0"/>
                <a:cs typeface="Arial" panose="020B0604020202020204" pitchFamily="34" charset="0"/>
              </a:rPr>
              <a:t>Gaze avoidance may be driven by a desire to reduce state anxiety but maintain anxiety in the long term.</a:t>
            </a:r>
            <a:r>
              <a:rPr lang="de-DE" sz="1700" b="1" baseline="30000" dirty="0">
                <a:solidFill>
                  <a:schemeClr val="bg1"/>
                </a:solidFill>
                <a:latin typeface="Arial" panose="020B0604020202020204" pitchFamily="34" charset="0"/>
                <a:cs typeface="Arial" panose="020B0604020202020204" pitchFamily="34" charset="0"/>
              </a:rPr>
              <a:t>3</a:t>
            </a:r>
            <a:r>
              <a:rPr lang="de-DE" sz="1700" b="1" dirty="0">
                <a:solidFill>
                  <a:schemeClr val="bg1"/>
                </a:solidFill>
                <a:latin typeface="Arial" panose="020B0604020202020204" pitchFamily="34" charset="0"/>
                <a:cs typeface="Arial" panose="020B0604020202020204" pitchFamily="34" charset="0"/>
              </a:rPr>
              <a:t> </a:t>
            </a:r>
          </a:p>
          <a:p>
            <a:pPr marL="285750" marR="0" indent="-285750" defTabSz="457200" rtl="0" eaLnBrk="1" fontAlgn="auto" latinLnBrk="0" hangingPunct="1">
              <a:lnSpc>
                <a:spcPts val="2400"/>
              </a:lnSpc>
              <a:spcBef>
                <a:spcPts val="0"/>
              </a:spcBef>
              <a:spcAft>
                <a:spcPts val="0"/>
              </a:spcAft>
              <a:buClrTx/>
              <a:buSzTx/>
              <a:buFont typeface="Systemschrift Normal"/>
              <a:buChar char="→"/>
              <a:tabLst/>
            </a:pPr>
            <a:r>
              <a:rPr lang="de-DE" sz="1700" b="1" dirty="0">
                <a:solidFill>
                  <a:schemeClr val="bg1"/>
                </a:solidFill>
                <a:latin typeface="Arial" panose="020B0604020202020204" pitchFamily="34" charset="0"/>
                <a:cs typeface="Arial" panose="020B0604020202020204" pitchFamily="34" charset="0"/>
              </a:rPr>
              <a:t>We developed a stand-alone gaze exposure treatment in virtual reality (VR)  to test the potential of reducing gaze avoidance to reduce anxiety. </a:t>
            </a:r>
          </a:p>
        </p:txBody>
      </p:sp>
      <p:sp>
        <p:nvSpPr>
          <p:cNvPr id="4" name="Inhaltsplatzhalter 2">
            <a:extLst>
              <a:ext uri="{FF2B5EF4-FFF2-40B4-BE49-F238E27FC236}">
                <a16:creationId xmlns:a16="http://schemas.microsoft.com/office/drawing/2014/main" id="{39A09324-9570-AE2B-E851-9A5598607CA8}"/>
              </a:ext>
            </a:extLst>
          </p:cNvPr>
          <p:cNvSpPr txBox="1">
            <a:spLocks/>
          </p:cNvSpPr>
          <p:nvPr/>
        </p:nvSpPr>
        <p:spPr>
          <a:xfrm rot="16200000">
            <a:off x="9544234" y="3552840"/>
            <a:ext cx="4884405" cy="268592"/>
          </a:xfrm>
          <a:prstGeom prst="rect">
            <a:avLst/>
          </a:prstGeom>
        </p:spPr>
        <p:txBody>
          <a:bodyPr vert="horz" lIns="0" tIns="0" rIns="0" bIns="0" rtlCol="0">
            <a:noAutofit/>
          </a:bodyPr>
          <a:lstStyle>
            <a:lvl1pPr marL="0" indent="0" algn="l" defTabSz="914400" rtl="0" eaLnBrk="1" latinLnBrk="0" hangingPunct="1">
              <a:lnSpc>
                <a:spcPts val="2200"/>
              </a:lnSpc>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1300"/>
              </a:lnSpc>
            </a:pPr>
            <a:r>
              <a:rPr lang="en-US" sz="700" dirty="0">
                <a:solidFill>
                  <a:schemeClr val="bg1"/>
                </a:solidFill>
                <a:latin typeface="Arial" panose="020B0604020202020204" pitchFamily="34" charset="0"/>
                <a:cs typeface="Arial" panose="020B0604020202020204" pitchFamily="34" charset="0"/>
              </a:rPr>
              <a:t>Image: Adobe stock </a:t>
            </a:r>
            <a:endParaRPr lang="en-US" sz="700" b="1"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2633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Gaze exposure treatment</a:t>
            </a:r>
            <a:endParaRPr lang="de-CH" dirty="0"/>
          </a:p>
        </p:txBody>
      </p:sp>
      <p:sp>
        <p:nvSpPr>
          <p:cNvPr id="5" name="Fußzeilenplatzhalter 4"/>
          <p:cNvSpPr>
            <a:spLocks noGrp="1"/>
          </p:cNvSpPr>
          <p:nvPr>
            <p:ph type="ftr" sz="quarter" idx="11"/>
          </p:nvPr>
        </p:nvSpPr>
        <p:spPr/>
        <p:txBody>
          <a:bodyPr/>
          <a:lstStyle/>
          <a:p>
            <a:pPr algn="r"/>
            <a:r>
              <a:rPr lang="de-CH" dirty="0"/>
              <a:t>University of Basel</a:t>
            </a:r>
          </a:p>
        </p:txBody>
      </p:sp>
      <p:sp>
        <p:nvSpPr>
          <p:cNvPr id="6" name="Foliennummernplatzhalter 5"/>
          <p:cNvSpPr>
            <a:spLocks noGrp="1"/>
          </p:cNvSpPr>
          <p:nvPr>
            <p:ph type="sldNum" sz="quarter" idx="12"/>
          </p:nvPr>
        </p:nvSpPr>
        <p:spPr/>
        <p:txBody>
          <a:bodyPr/>
          <a:lstStyle/>
          <a:p>
            <a:fld id="{B3811826-9277-4232-A2B5-17D05DFC7392}" type="slidenum">
              <a:rPr lang="de-CH" smtClean="0"/>
              <a:pPr/>
              <a:t>3</a:t>
            </a:fld>
            <a:endParaRPr lang="de-CH" dirty="0"/>
          </a:p>
        </p:txBody>
      </p:sp>
      <p:pic>
        <p:nvPicPr>
          <p:cNvPr id="11" name="Grafik 10">
            <a:extLst>
              <a:ext uri="{FF2B5EF4-FFF2-40B4-BE49-F238E27FC236}">
                <a16:creationId xmlns:a16="http://schemas.microsoft.com/office/drawing/2014/main" id="{B7DB9C90-4046-DB1C-3DB8-32E0007AB13F}"/>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292823" y="2638934"/>
            <a:ext cx="7736998" cy="3526837"/>
          </a:xfrm>
          <a:prstGeom prst="rect">
            <a:avLst/>
          </a:prstGeom>
        </p:spPr>
      </p:pic>
      <p:sp>
        <p:nvSpPr>
          <p:cNvPr id="3" name="Datumsplatzhalter 3">
            <a:extLst>
              <a:ext uri="{FF2B5EF4-FFF2-40B4-BE49-F238E27FC236}">
                <a16:creationId xmlns:a16="http://schemas.microsoft.com/office/drawing/2014/main" id="{0E0AE0F4-F11F-E32C-1661-2C136FF36B71}"/>
              </a:ext>
            </a:extLst>
          </p:cNvPr>
          <p:cNvSpPr>
            <a:spLocks noGrp="1"/>
          </p:cNvSpPr>
          <p:nvPr>
            <p:ph type="dt" sz="half" idx="10"/>
          </p:nvPr>
        </p:nvSpPr>
        <p:spPr>
          <a:xfrm>
            <a:off x="334800" y="6524626"/>
            <a:ext cx="5178760" cy="180000"/>
          </a:xfrm>
        </p:spPr>
        <p:txBody>
          <a:bodyPr/>
          <a:lstStyle/>
          <a:p>
            <a:r>
              <a:rPr lang="de-CH"/>
              <a:t>Virtual Reality Gaze Exposure Treatment Reduces State Anxiety During Public Speaking: An RCT</a:t>
            </a:r>
          </a:p>
        </p:txBody>
      </p:sp>
      <p:sp>
        <p:nvSpPr>
          <p:cNvPr id="4" name="Textfeld 3">
            <a:extLst>
              <a:ext uri="{FF2B5EF4-FFF2-40B4-BE49-F238E27FC236}">
                <a16:creationId xmlns:a16="http://schemas.microsoft.com/office/drawing/2014/main" id="{069EF7BF-1834-039A-67B0-2FE8C21B3B5B}"/>
              </a:ext>
            </a:extLst>
          </p:cNvPr>
          <p:cNvSpPr txBox="1"/>
          <p:nvPr/>
        </p:nvSpPr>
        <p:spPr>
          <a:xfrm>
            <a:off x="8112125" y="2680004"/>
            <a:ext cx="3744516" cy="3744615"/>
          </a:xfrm>
          <a:prstGeom prst="rect">
            <a:avLst/>
          </a:prstGeom>
          <a:noFill/>
        </p:spPr>
        <p:txBody>
          <a:bodyPr wrap="square" lIns="0" tIns="0" rIns="0" bIns="0">
            <a:spAutoFit/>
          </a:bodyPr>
          <a:lstStyle/>
          <a:p>
            <a:pPr>
              <a:lnSpc>
                <a:spcPts val="1740"/>
              </a:lnSpc>
            </a:pPr>
            <a:r>
              <a:rPr lang="de-CH" sz="1200">
                <a:solidFill>
                  <a:schemeClr val="accent2"/>
                </a:solidFill>
              </a:rPr>
              <a:t>Fig</a:t>
            </a:r>
            <a:r>
              <a:rPr lang="de-CH" sz="1200" spc="80">
                <a:solidFill>
                  <a:schemeClr val="accent2"/>
                </a:solidFill>
              </a:rPr>
              <a:t>.1</a:t>
            </a:r>
            <a:r>
              <a:rPr lang="de-CH" sz="1200">
                <a:solidFill>
                  <a:schemeClr val="accent2"/>
                </a:solidFill>
              </a:rPr>
              <a:t>: VR Gaze Exposure Treatment. </a:t>
            </a:r>
          </a:p>
          <a:p>
            <a:pPr>
              <a:lnSpc>
                <a:spcPts val="2040"/>
              </a:lnSpc>
            </a:pPr>
            <a:r>
              <a:rPr lang="en-US" sz="1200" dirty="0"/>
              <a:t>The figure displays a classroom (A), proximity (B), and</a:t>
            </a:r>
          </a:p>
          <a:p>
            <a:pPr>
              <a:lnSpc>
                <a:spcPts val="1740"/>
              </a:lnSpc>
            </a:pPr>
            <a:r>
              <a:rPr lang="en-US" sz="1200" dirty="0"/>
              <a:t>lecture hall scenario (C) used in the gaze exposure treatment. From left to right, the social scenario increases in difficulty, with differences in audience size, proximity, and facial expressions. A green arrow indicates a target person for maintaining eye contact. </a:t>
            </a:r>
          </a:p>
          <a:p>
            <a:pPr>
              <a:lnSpc>
                <a:spcPts val="1740"/>
              </a:lnSpc>
            </a:pPr>
            <a:r>
              <a:rPr lang="en-US" sz="1200" dirty="0"/>
              <a:t>After successfully holding eye contact with the target person over a predefined time as measured by gaze tracking, the arrow switched to the next target person to prompt a change of eye contact. Each level was repeated until the overall eye contact maintenance exceeded a predefined time threshold ranging from 56 to 96 seconds, depending on the level, and the user indicated low anxiety (i.e., &lt; 3) on a state anxiety rating.</a:t>
            </a:r>
          </a:p>
          <a:p>
            <a:pPr>
              <a:lnSpc>
                <a:spcPts val="1740"/>
              </a:lnSpc>
            </a:pPr>
            <a:endParaRPr lang="de-CH" sz="1700">
              <a:solidFill>
                <a:schemeClr val="accent2"/>
              </a:solidFill>
            </a:endParaRPr>
          </a:p>
        </p:txBody>
      </p:sp>
      <p:sp>
        <p:nvSpPr>
          <p:cNvPr id="7" name="Rechteck 6">
            <a:extLst>
              <a:ext uri="{FF2B5EF4-FFF2-40B4-BE49-F238E27FC236}">
                <a16:creationId xmlns:a16="http://schemas.microsoft.com/office/drawing/2014/main" id="{0C5B4A5C-7248-6AC2-D073-179366C5BB5D}"/>
              </a:ext>
            </a:extLst>
          </p:cNvPr>
          <p:cNvSpPr/>
          <p:nvPr/>
        </p:nvSpPr>
        <p:spPr>
          <a:xfrm>
            <a:off x="0" y="1520824"/>
            <a:ext cx="11856640" cy="891869"/>
          </a:xfrm>
          <a:prstGeom prst="rect">
            <a:avLst/>
          </a:prstGeom>
          <a:solidFill>
            <a:schemeClr val="tx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rtlCol="0" anchor="t"/>
          <a:lstStyle/>
          <a:p>
            <a:pPr>
              <a:lnSpc>
                <a:spcPts val="2400"/>
              </a:lnSpc>
              <a:tabLst>
                <a:tab pos="144066" algn="l"/>
              </a:tabLst>
            </a:pPr>
            <a:endParaRPr lang="de-DE" sz="1700" spc="20" dirty="0">
              <a:solidFill>
                <a:schemeClr val="tx1"/>
              </a:solidFill>
              <a:latin typeface="Arial" panose="020B0604020202020204" pitchFamily="34" charset="0"/>
              <a:cs typeface="Arial" panose="020B0604020202020204" pitchFamily="34" charset="0"/>
            </a:endParaRPr>
          </a:p>
        </p:txBody>
      </p:sp>
      <p:sp>
        <p:nvSpPr>
          <p:cNvPr id="10" name="Inhaltsplatzhalter 2">
            <a:extLst>
              <a:ext uri="{FF2B5EF4-FFF2-40B4-BE49-F238E27FC236}">
                <a16:creationId xmlns:a16="http://schemas.microsoft.com/office/drawing/2014/main" id="{9087ED35-05C4-BD56-E3A7-BA81AD2CCDC1}"/>
              </a:ext>
            </a:extLst>
          </p:cNvPr>
          <p:cNvSpPr txBox="1">
            <a:spLocks/>
          </p:cNvSpPr>
          <p:nvPr/>
        </p:nvSpPr>
        <p:spPr>
          <a:xfrm>
            <a:off x="338826" y="1697119"/>
            <a:ext cx="11371474" cy="1894718"/>
          </a:xfrm>
          <a:prstGeom prst="rect">
            <a:avLst/>
          </a:prstGeom>
        </p:spPr>
        <p:txBody>
          <a:bodyPr vert="horz" lIns="0" tIns="0" rIns="0" bIns="0" rtlCol="0">
            <a:noAutofit/>
          </a:bodyPr>
          <a:lstStyle>
            <a:lvl1pPr marL="0" indent="0" algn="l" defTabSz="914400" rtl="0" eaLnBrk="1" latinLnBrk="0" hangingPunct="1">
              <a:lnSpc>
                <a:spcPts val="2200"/>
              </a:lnSpc>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Systemschrift Normal"/>
              <a:buChar char="→"/>
              <a:tabLst>
                <a:tab pos="144066" algn="l"/>
              </a:tabLst>
            </a:pPr>
            <a:r>
              <a:rPr lang="de-DE" sz="1700" spc="20" dirty="0">
                <a:solidFill>
                  <a:schemeClr val="bg1"/>
                </a:solidFill>
                <a:latin typeface="Arial" panose="020B0604020202020204" pitchFamily="34" charset="0"/>
                <a:cs typeface="Arial" panose="020B0604020202020204" pitchFamily="34" charset="0"/>
              </a:rPr>
              <a:t>The gaze exposure trained the maintenance of eye contact with audiences across progressively challenging social scenarios.</a:t>
            </a:r>
          </a:p>
        </p:txBody>
      </p:sp>
    </p:spTree>
    <p:extLst>
      <p:ext uri="{BB962C8B-B14F-4D97-AF65-F5344CB8AC3E}">
        <p14:creationId xmlns:p14="http://schemas.microsoft.com/office/powerpoint/2010/main" val="3494449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5081" y="380045"/>
            <a:ext cx="11521840" cy="755936"/>
          </a:xfrm>
        </p:spPr>
        <p:txBody>
          <a:bodyPr/>
          <a:lstStyle/>
          <a:p>
            <a:r>
              <a:rPr lang="en-US" dirty="0"/>
              <a:t>Study Design</a:t>
            </a:r>
            <a:endParaRPr lang="de-CH" dirty="0"/>
          </a:p>
        </p:txBody>
      </p:sp>
      <p:sp>
        <p:nvSpPr>
          <p:cNvPr id="4" name="Datumsplatzhalter 3"/>
          <p:cNvSpPr>
            <a:spLocks noGrp="1"/>
          </p:cNvSpPr>
          <p:nvPr>
            <p:ph type="dt" sz="half" idx="10"/>
          </p:nvPr>
        </p:nvSpPr>
        <p:spPr>
          <a:xfrm>
            <a:off x="334800" y="6524626"/>
            <a:ext cx="5178760" cy="180000"/>
          </a:xfrm>
        </p:spPr>
        <p:txBody>
          <a:bodyPr/>
          <a:lstStyle/>
          <a:p>
            <a:r>
              <a:rPr lang="de-CH"/>
              <a:t>Virtual Reality Gaze Exposure Treatment Reduces State Anxiety During Public Speaking: An RCT</a:t>
            </a:r>
          </a:p>
        </p:txBody>
      </p:sp>
      <p:sp>
        <p:nvSpPr>
          <p:cNvPr id="5" name="Fußzeilenplatzhalter 4"/>
          <p:cNvSpPr>
            <a:spLocks noGrp="1"/>
          </p:cNvSpPr>
          <p:nvPr>
            <p:ph type="ftr" sz="quarter" idx="11"/>
          </p:nvPr>
        </p:nvSpPr>
        <p:spPr/>
        <p:txBody>
          <a:bodyPr/>
          <a:lstStyle/>
          <a:p>
            <a:pPr algn="r"/>
            <a:r>
              <a:rPr lang="de-CH" dirty="0"/>
              <a:t>University of Basel</a:t>
            </a:r>
          </a:p>
        </p:txBody>
      </p:sp>
      <p:sp>
        <p:nvSpPr>
          <p:cNvPr id="6" name="Foliennummernplatzhalter 5"/>
          <p:cNvSpPr>
            <a:spLocks noGrp="1"/>
          </p:cNvSpPr>
          <p:nvPr>
            <p:ph type="sldNum" sz="quarter" idx="12"/>
          </p:nvPr>
        </p:nvSpPr>
        <p:spPr/>
        <p:txBody>
          <a:bodyPr/>
          <a:lstStyle/>
          <a:p>
            <a:fld id="{B3811826-9277-4232-A2B5-17D05DFC7392}" type="slidenum">
              <a:rPr lang="de-CH" smtClean="0"/>
              <a:pPr/>
              <a:t>4</a:t>
            </a:fld>
            <a:endParaRPr lang="de-CH" dirty="0"/>
          </a:p>
        </p:txBody>
      </p:sp>
      <p:sp>
        <p:nvSpPr>
          <p:cNvPr id="9" name="Textfeld 8">
            <a:extLst>
              <a:ext uri="{FF2B5EF4-FFF2-40B4-BE49-F238E27FC236}">
                <a16:creationId xmlns:a16="http://schemas.microsoft.com/office/drawing/2014/main" id="{ABCBC434-7827-DC5B-417A-9DF96AC5387A}"/>
              </a:ext>
            </a:extLst>
          </p:cNvPr>
          <p:cNvSpPr txBox="1"/>
          <p:nvPr/>
        </p:nvSpPr>
        <p:spPr>
          <a:xfrm>
            <a:off x="338622" y="4887131"/>
            <a:ext cx="11521678" cy="1288623"/>
          </a:xfrm>
          <a:prstGeom prst="rect">
            <a:avLst/>
          </a:prstGeom>
          <a:noFill/>
        </p:spPr>
        <p:txBody>
          <a:bodyPr wrap="square" lIns="0" tIns="0" rIns="0" bIns="0">
            <a:spAutoFit/>
          </a:bodyPr>
          <a:lstStyle/>
          <a:p>
            <a:pPr>
              <a:lnSpc>
                <a:spcPts val="1740"/>
              </a:lnSpc>
            </a:pPr>
            <a:r>
              <a:rPr lang="de-CH" sz="1200">
                <a:solidFill>
                  <a:schemeClr val="accent2"/>
                </a:solidFill>
              </a:rPr>
              <a:t>Fig</a:t>
            </a:r>
            <a:r>
              <a:rPr lang="de-CH" sz="1200" spc="80">
                <a:solidFill>
                  <a:schemeClr val="accent2"/>
                </a:solidFill>
              </a:rPr>
              <a:t>.2</a:t>
            </a:r>
            <a:r>
              <a:rPr lang="de-CH" sz="1200">
                <a:solidFill>
                  <a:schemeClr val="accent2"/>
                </a:solidFill>
              </a:rPr>
              <a:t>: Study Design (Treatment Condition). </a:t>
            </a:r>
            <a:r>
              <a:rPr lang="en-US" sz="1200" dirty="0"/>
              <a:t>Assessments occurred at baseline, following a one-hour acute intervention. </a:t>
            </a:r>
            <a:br>
              <a:rPr lang="en-US" sz="1200" dirty="0"/>
            </a:br>
            <a:r>
              <a:rPr lang="en-US" sz="1200" dirty="0"/>
              <a:t>(Post 1), and three to five weeks after a two-weeks home treatment (Post 2). At each assessment, participants conducted a public speaking test (PST, Fig. 3). After a baseline PST, the participants of the treatment group underwent the gaze exposure treatment in VR for 3 × 20 min, while the participants of the control group explored virtual scenarios without social content. </a:t>
            </a:r>
            <a:br>
              <a:rPr lang="en-US" sz="1200" dirty="0"/>
            </a:br>
            <a:r>
              <a:rPr lang="en-US" sz="1200" dirty="0"/>
              <a:t>The second PST followed the procedure as the first one. Subsequently, the treatment group completed 9 × 20 min home treatment sessions with the gaze exposure app, while the control group did not receive any task. Three to five weeks after treatment completion of the treatment group, a third public speaking test was conducted.</a:t>
            </a:r>
            <a:endParaRPr lang="de-CH" sz="1700">
              <a:solidFill>
                <a:schemeClr val="accent2"/>
              </a:solidFill>
            </a:endParaRPr>
          </a:p>
        </p:txBody>
      </p:sp>
      <p:sp>
        <p:nvSpPr>
          <p:cNvPr id="3" name="Rechteck 2">
            <a:extLst>
              <a:ext uri="{FF2B5EF4-FFF2-40B4-BE49-F238E27FC236}">
                <a16:creationId xmlns:a16="http://schemas.microsoft.com/office/drawing/2014/main" id="{F14AC85B-03D4-F0BE-3AE6-26067747A1ED}"/>
              </a:ext>
            </a:extLst>
          </p:cNvPr>
          <p:cNvSpPr/>
          <p:nvPr/>
        </p:nvSpPr>
        <p:spPr>
          <a:xfrm>
            <a:off x="5648504" y="818737"/>
            <a:ext cx="11216175" cy="1413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71450" indent="-171450">
              <a:lnSpc>
                <a:spcPts val="2400"/>
              </a:lnSpc>
              <a:buFont typeface="Arial" panose="020B0604020202020204" pitchFamily="34" charset="0"/>
              <a:buChar char="•"/>
              <a:tabLst>
                <a:tab pos="144066" algn="l"/>
              </a:tabLst>
            </a:pPr>
            <a:endParaRPr lang="de-DE" sz="1700" spc="20" dirty="0">
              <a:solidFill>
                <a:schemeClr val="accent2"/>
              </a:solidFill>
              <a:latin typeface="Arial" panose="020B0604020202020204" pitchFamily="34" charset="0"/>
              <a:cs typeface="Arial" panose="020B0604020202020204" pitchFamily="34" charset="0"/>
            </a:endParaRPr>
          </a:p>
        </p:txBody>
      </p:sp>
      <p:sp>
        <p:nvSpPr>
          <p:cNvPr id="22" name="Textfeld 21">
            <a:extLst>
              <a:ext uri="{FF2B5EF4-FFF2-40B4-BE49-F238E27FC236}">
                <a16:creationId xmlns:a16="http://schemas.microsoft.com/office/drawing/2014/main" id="{0ACD2C00-171B-9FEF-0125-F1008A68686A}"/>
              </a:ext>
            </a:extLst>
          </p:cNvPr>
          <p:cNvSpPr txBox="1"/>
          <p:nvPr/>
        </p:nvSpPr>
        <p:spPr>
          <a:xfrm>
            <a:off x="2675237" y="4278042"/>
            <a:ext cx="1812314" cy="577081"/>
          </a:xfrm>
          <a:prstGeom prst="rect">
            <a:avLst/>
          </a:prstGeom>
          <a:noFill/>
        </p:spPr>
        <p:txBody>
          <a:bodyPr wrap="square" lIns="0" tIns="0" rIns="0" bIns="0" rtlCol="0">
            <a:spAutoFit/>
          </a:bodyPr>
          <a:lstStyle/>
          <a:p>
            <a:pPr>
              <a:lnSpc>
                <a:spcPts val="1500"/>
              </a:lnSpc>
            </a:pPr>
            <a:r>
              <a:rPr lang="en-US" sz="1400" b="1" spc="70" dirty="0">
                <a:solidFill>
                  <a:srgbClr val="000000"/>
                </a:solidFill>
                <a:latin typeface="Arial" panose="020B0604020202020204" pitchFamily="34" charset="0"/>
                <a:ea typeface="ＭＳ Ｐゴシック" charset="-128"/>
                <a:cs typeface="Arial" panose="020B0604020202020204" pitchFamily="34" charset="0"/>
              </a:rPr>
              <a:t>1-h</a:t>
            </a:r>
            <a:br>
              <a:rPr lang="en-US" sz="1400" b="1" spc="70" dirty="0">
                <a:solidFill>
                  <a:srgbClr val="000000"/>
                </a:solidFill>
                <a:latin typeface="Arial" panose="020B0604020202020204" pitchFamily="34" charset="0"/>
                <a:ea typeface="ＭＳ Ｐゴシック" charset="-128"/>
                <a:cs typeface="Arial" panose="020B0604020202020204" pitchFamily="34" charset="0"/>
              </a:rPr>
            </a:br>
            <a:r>
              <a:rPr lang="en-US" sz="1400" b="1" spc="70" dirty="0">
                <a:solidFill>
                  <a:srgbClr val="000000"/>
                </a:solidFill>
                <a:latin typeface="Arial" panose="020B0604020202020204" pitchFamily="34" charset="0"/>
                <a:ea typeface="ＭＳ Ｐゴシック" charset="-128"/>
                <a:cs typeface="Arial" panose="020B0604020202020204" pitchFamily="34" charset="0"/>
              </a:rPr>
              <a:t>gaze exposure</a:t>
            </a:r>
          </a:p>
          <a:p>
            <a:pPr>
              <a:lnSpc>
                <a:spcPts val="1500"/>
              </a:lnSpc>
            </a:pPr>
            <a:endParaRPr lang="en-US" sz="1400" spc="70"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23" name="Textfeld 22">
            <a:extLst>
              <a:ext uri="{FF2B5EF4-FFF2-40B4-BE49-F238E27FC236}">
                <a16:creationId xmlns:a16="http://schemas.microsoft.com/office/drawing/2014/main" id="{EAB71BF8-FCAD-DD98-1A3D-705FCEDDB933}"/>
              </a:ext>
            </a:extLst>
          </p:cNvPr>
          <p:cNvSpPr txBox="1"/>
          <p:nvPr/>
        </p:nvSpPr>
        <p:spPr>
          <a:xfrm>
            <a:off x="5027103" y="4278042"/>
            <a:ext cx="1812314" cy="577081"/>
          </a:xfrm>
          <a:prstGeom prst="rect">
            <a:avLst/>
          </a:prstGeom>
          <a:noFill/>
        </p:spPr>
        <p:txBody>
          <a:bodyPr wrap="square" lIns="0" tIns="0" rIns="0" bIns="0" rtlCol="0">
            <a:spAutoFit/>
          </a:bodyPr>
          <a:lstStyle/>
          <a:p>
            <a:pPr>
              <a:lnSpc>
                <a:spcPts val="1500"/>
              </a:lnSpc>
            </a:pPr>
            <a:r>
              <a:rPr lang="en-US" sz="1400" b="1" spc="70" dirty="0">
                <a:solidFill>
                  <a:srgbClr val="000000"/>
                </a:solidFill>
                <a:latin typeface="Arial" panose="020B0604020202020204" pitchFamily="34" charset="0"/>
                <a:ea typeface="ＭＳ Ｐゴシック" charset="-128"/>
                <a:cs typeface="Arial" panose="020B0604020202020204" pitchFamily="34" charset="0"/>
              </a:rPr>
              <a:t>PST</a:t>
            </a:r>
            <a:br>
              <a:rPr lang="en-US" sz="1400" b="1" spc="70" dirty="0">
                <a:solidFill>
                  <a:srgbClr val="000000"/>
                </a:solidFill>
                <a:latin typeface="Arial" panose="020B0604020202020204" pitchFamily="34" charset="0"/>
                <a:ea typeface="ＭＳ Ｐゴシック" charset="-128"/>
                <a:cs typeface="Arial" panose="020B0604020202020204" pitchFamily="34" charset="0"/>
              </a:rPr>
            </a:br>
            <a:r>
              <a:rPr lang="en-US" sz="1400" b="1" spc="70" dirty="0">
                <a:solidFill>
                  <a:srgbClr val="000000"/>
                </a:solidFill>
                <a:latin typeface="Arial" panose="020B0604020202020204" pitchFamily="34" charset="0"/>
                <a:ea typeface="ＭＳ Ｐゴシック" charset="-128"/>
                <a:cs typeface="Arial" panose="020B0604020202020204" pitchFamily="34" charset="0"/>
              </a:rPr>
              <a:t>Post 1</a:t>
            </a:r>
          </a:p>
          <a:p>
            <a:pPr>
              <a:lnSpc>
                <a:spcPts val="1500"/>
              </a:lnSpc>
            </a:pPr>
            <a:endParaRPr lang="en-US" sz="1400" spc="70"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24" name="Textfeld 23">
            <a:extLst>
              <a:ext uri="{FF2B5EF4-FFF2-40B4-BE49-F238E27FC236}">
                <a16:creationId xmlns:a16="http://schemas.microsoft.com/office/drawing/2014/main" id="{C0D552E3-F063-EDAE-70CB-4311000A9392}"/>
              </a:ext>
            </a:extLst>
          </p:cNvPr>
          <p:cNvSpPr txBox="1"/>
          <p:nvPr/>
        </p:nvSpPr>
        <p:spPr>
          <a:xfrm>
            <a:off x="7111582" y="4278042"/>
            <a:ext cx="1812314" cy="577081"/>
          </a:xfrm>
          <a:prstGeom prst="rect">
            <a:avLst/>
          </a:prstGeom>
          <a:noFill/>
        </p:spPr>
        <p:txBody>
          <a:bodyPr wrap="square" lIns="0" tIns="0" rIns="0" bIns="0" rtlCol="0">
            <a:spAutoFit/>
          </a:bodyPr>
          <a:lstStyle/>
          <a:p>
            <a:pPr>
              <a:lnSpc>
                <a:spcPts val="1500"/>
              </a:lnSpc>
            </a:pPr>
            <a:r>
              <a:rPr lang="en-US" sz="1400" b="1" spc="70" dirty="0">
                <a:solidFill>
                  <a:srgbClr val="000000"/>
                </a:solidFill>
                <a:latin typeface="Arial" panose="020B0604020202020204" pitchFamily="34" charset="0"/>
                <a:ea typeface="ＭＳ Ｐゴシック" charset="-128"/>
                <a:cs typeface="Arial" panose="020B0604020202020204" pitchFamily="34" charset="0"/>
              </a:rPr>
              <a:t>2-week</a:t>
            </a:r>
            <a:br>
              <a:rPr lang="en-US" sz="1400" b="1" spc="70" dirty="0">
                <a:solidFill>
                  <a:srgbClr val="000000"/>
                </a:solidFill>
                <a:latin typeface="Arial" panose="020B0604020202020204" pitchFamily="34" charset="0"/>
                <a:ea typeface="ＭＳ Ｐゴシック" charset="-128"/>
                <a:cs typeface="Arial" panose="020B0604020202020204" pitchFamily="34" charset="0"/>
              </a:rPr>
            </a:br>
            <a:r>
              <a:rPr lang="en-US" sz="1400" b="1" spc="70" dirty="0">
                <a:solidFill>
                  <a:srgbClr val="000000"/>
                </a:solidFill>
                <a:latin typeface="Arial" panose="020B0604020202020204" pitchFamily="34" charset="0"/>
                <a:ea typeface="ＭＳ Ｐゴシック" charset="-128"/>
                <a:cs typeface="Arial" panose="020B0604020202020204" pitchFamily="34" charset="0"/>
              </a:rPr>
              <a:t>home training</a:t>
            </a:r>
            <a:br>
              <a:rPr lang="en-US" sz="1400" b="1" spc="70" dirty="0">
                <a:solidFill>
                  <a:srgbClr val="000000"/>
                </a:solidFill>
                <a:latin typeface="Arial" panose="020B0604020202020204" pitchFamily="34" charset="0"/>
                <a:ea typeface="ＭＳ Ｐゴシック" charset="-128"/>
                <a:cs typeface="Arial" panose="020B0604020202020204" pitchFamily="34" charset="0"/>
              </a:rPr>
            </a:br>
            <a:endParaRPr lang="en-US" sz="1400" spc="70" dirty="0">
              <a:solidFill>
                <a:srgbClr val="000000"/>
              </a:solidFill>
              <a:latin typeface="Arial" panose="020B0604020202020204" pitchFamily="34" charset="0"/>
              <a:ea typeface="ＭＳ Ｐゴシック" charset="-128"/>
              <a:cs typeface="Arial" panose="020B0604020202020204" pitchFamily="34" charset="0"/>
            </a:endParaRPr>
          </a:p>
        </p:txBody>
      </p:sp>
      <p:pic>
        <p:nvPicPr>
          <p:cNvPr id="7" name="Picture 36">
            <a:extLst>
              <a:ext uri="{FF2B5EF4-FFF2-40B4-BE49-F238E27FC236}">
                <a16:creationId xmlns:a16="http://schemas.microsoft.com/office/drawing/2014/main" id="{9C5476AE-CD65-4991-E894-4366AECF1568}"/>
              </a:ext>
            </a:extLst>
          </p:cNvPr>
          <p:cNvPicPr>
            <a:picLocks noChangeAspect="1"/>
          </p:cNvPicPr>
          <p:nvPr/>
        </p:nvPicPr>
        <p:blipFill rotWithShape="1">
          <a:blip r:embed="rId2"/>
          <a:srcRect l="17398" t="4144" r="70654" b="52869"/>
          <a:stretch/>
        </p:blipFill>
        <p:spPr>
          <a:xfrm>
            <a:off x="2520419" y="3171080"/>
            <a:ext cx="1303459" cy="1043658"/>
          </a:xfrm>
          <a:prstGeom prst="rect">
            <a:avLst/>
          </a:prstGeom>
        </p:spPr>
      </p:pic>
      <p:sp>
        <p:nvSpPr>
          <p:cNvPr id="10" name="Right Arrow 39">
            <a:extLst>
              <a:ext uri="{FF2B5EF4-FFF2-40B4-BE49-F238E27FC236}">
                <a16:creationId xmlns:a16="http://schemas.microsoft.com/office/drawing/2014/main" id="{62E44CD2-9107-D47F-2985-EE0313E9D210}"/>
              </a:ext>
            </a:extLst>
          </p:cNvPr>
          <p:cNvSpPr/>
          <p:nvPr/>
        </p:nvSpPr>
        <p:spPr>
          <a:xfrm>
            <a:off x="6124757" y="3498443"/>
            <a:ext cx="478002" cy="563360"/>
          </a:xfrm>
          <a:prstGeom prst="rightArrow">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Right Arrow 39">
            <a:extLst>
              <a:ext uri="{FF2B5EF4-FFF2-40B4-BE49-F238E27FC236}">
                <a16:creationId xmlns:a16="http://schemas.microsoft.com/office/drawing/2014/main" id="{78A86FA1-00BF-3993-B7B3-C970C0F2446E}"/>
              </a:ext>
            </a:extLst>
          </p:cNvPr>
          <p:cNvSpPr/>
          <p:nvPr/>
        </p:nvSpPr>
        <p:spPr>
          <a:xfrm>
            <a:off x="4125333" y="3498443"/>
            <a:ext cx="478002" cy="563360"/>
          </a:xfrm>
          <a:prstGeom prst="rightArrow">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Right Arrow 39">
            <a:extLst>
              <a:ext uri="{FF2B5EF4-FFF2-40B4-BE49-F238E27FC236}">
                <a16:creationId xmlns:a16="http://schemas.microsoft.com/office/drawing/2014/main" id="{454D6C90-98C9-3767-F8D0-DEC28A43B789}"/>
              </a:ext>
            </a:extLst>
          </p:cNvPr>
          <p:cNvSpPr/>
          <p:nvPr/>
        </p:nvSpPr>
        <p:spPr>
          <a:xfrm>
            <a:off x="1820345" y="3498443"/>
            <a:ext cx="478002" cy="563360"/>
          </a:xfrm>
          <a:prstGeom prst="rightArrow">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Right Arrow 39">
            <a:extLst>
              <a:ext uri="{FF2B5EF4-FFF2-40B4-BE49-F238E27FC236}">
                <a16:creationId xmlns:a16="http://schemas.microsoft.com/office/drawing/2014/main" id="{2638B466-C737-8C6E-D7BD-3A7B0FE31B31}"/>
              </a:ext>
            </a:extLst>
          </p:cNvPr>
          <p:cNvSpPr/>
          <p:nvPr/>
        </p:nvSpPr>
        <p:spPr>
          <a:xfrm>
            <a:off x="8591344" y="3491479"/>
            <a:ext cx="478002" cy="563360"/>
          </a:xfrm>
          <a:prstGeom prst="rightArrow">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Right Arrow 39">
            <a:extLst>
              <a:ext uri="{FF2B5EF4-FFF2-40B4-BE49-F238E27FC236}">
                <a16:creationId xmlns:a16="http://schemas.microsoft.com/office/drawing/2014/main" id="{FE922482-E4F6-6ED2-05D8-A24C0C491C66}"/>
              </a:ext>
            </a:extLst>
          </p:cNvPr>
          <p:cNvSpPr/>
          <p:nvPr/>
        </p:nvSpPr>
        <p:spPr>
          <a:xfrm>
            <a:off x="10000532" y="3491479"/>
            <a:ext cx="478002" cy="563360"/>
          </a:xfrm>
          <a:prstGeom prst="rightArrow">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6" name="Grafik 15">
            <a:extLst>
              <a:ext uri="{FF2B5EF4-FFF2-40B4-BE49-F238E27FC236}">
                <a16:creationId xmlns:a16="http://schemas.microsoft.com/office/drawing/2014/main" id="{5F11CE67-CAB7-8BB4-EA53-9FC25A50E839}"/>
              </a:ext>
            </a:extLst>
          </p:cNvPr>
          <p:cNvPicPr>
            <a:picLocks noChangeAspect="1"/>
          </p:cNvPicPr>
          <p:nvPr/>
        </p:nvPicPr>
        <p:blipFill>
          <a:blip r:embed="rId3"/>
          <a:stretch>
            <a:fillRect/>
          </a:stretch>
        </p:blipFill>
        <p:spPr>
          <a:xfrm>
            <a:off x="368056" y="2965905"/>
            <a:ext cx="1106677" cy="1359092"/>
          </a:xfrm>
          <a:prstGeom prst="rect">
            <a:avLst/>
          </a:prstGeom>
        </p:spPr>
      </p:pic>
      <p:pic>
        <p:nvPicPr>
          <p:cNvPr id="17" name="Grafik 16">
            <a:extLst>
              <a:ext uri="{FF2B5EF4-FFF2-40B4-BE49-F238E27FC236}">
                <a16:creationId xmlns:a16="http://schemas.microsoft.com/office/drawing/2014/main" id="{6DBEA3A5-9441-DDB3-DBCD-1835E6CCB9F9}"/>
              </a:ext>
            </a:extLst>
          </p:cNvPr>
          <p:cNvPicPr>
            <a:picLocks noChangeAspect="1"/>
          </p:cNvPicPr>
          <p:nvPr/>
        </p:nvPicPr>
        <p:blipFill>
          <a:blip r:embed="rId3"/>
          <a:stretch>
            <a:fillRect/>
          </a:stretch>
        </p:blipFill>
        <p:spPr>
          <a:xfrm>
            <a:off x="4754772" y="2965905"/>
            <a:ext cx="1106677" cy="1359092"/>
          </a:xfrm>
          <a:prstGeom prst="rect">
            <a:avLst/>
          </a:prstGeom>
        </p:spPr>
      </p:pic>
      <p:pic>
        <p:nvPicPr>
          <p:cNvPr id="18" name="Grafik 17">
            <a:extLst>
              <a:ext uri="{FF2B5EF4-FFF2-40B4-BE49-F238E27FC236}">
                <a16:creationId xmlns:a16="http://schemas.microsoft.com/office/drawing/2014/main" id="{B92420DB-032E-231E-D520-64084D0175F8}"/>
              </a:ext>
            </a:extLst>
          </p:cNvPr>
          <p:cNvPicPr>
            <a:picLocks noChangeAspect="1"/>
          </p:cNvPicPr>
          <p:nvPr/>
        </p:nvPicPr>
        <p:blipFill>
          <a:blip r:embed="rId3"/>
          <a:stretch>
            <a:fillRect/>
          </a:stretch>
        </p:blipFill>
        <p:spPr>
          <a:xfrm>
            <a:off x="10586869" y="2965905"/>
            <a:ext cx="1106677" cy="1359092"/>
          </a:xfrm>
          <a:prstGeom prst="rect">
            <a:avLst/>
          </a:prstGeom>
        </p:spPr>
      </p:pic>
      <p:pic>
        <p:nvPicPr>
          <p:cNvPr id="19" name="Picture 36">
            <a:extLst>
              <a:ext uri="{FF2B5EF4-FFF2-40B4-BE49-F238E27FC236}">
                <a16:creationId xmlns:a16="http://schemas.microsoft.com/office/drawing/2014/main" id="{5F49730F-79D5-5F0C-98F9-29274D529324}"/>
              </a:ext>
            </a:extLst>
          </p:cNvPr>
          <p:cNvPicPr>
            <a:picLocks noChangeAspect="1"/>
          </p:cNvPicPr>
          <p:nvPr/>
        </p:nvPicPr>
        <p:blipFill rotWithShape="1">
          <a:blip r:embed="rId2"/>
          <a:srcRect l="17398" t="4144" r="70654" b="52869"/>
          <a:stretch/>
        </p:blipFill>
        <p:spPr>
          <a:xfrm>
            <a:off x="6927105" y="3171080"/>
            <a:ext cx="1303459" cy="1043658"/>
          </a:xfrm>
          <a:prstGeom prst="rect">
            <a:avLst/>
          </a:prstGeom>
        </p:spPr>
      </p:pic>
      <p:sp>
        <p:nvSpPr>
          <p:cNvPr id="20" name="Rechteck 19">
            <a:extLst>
              <a:ext uri="{FF2B5EF4-FFF2-40B4-BE49-F238E27FC236}">
                <a16:creationId xmlns:a16="http://schemas.microsoft.com/office/drawing/2014/main" id="{32D81593-5F13-BDEA-9549-AACE4F37B2AA}"/>
              </a:ext>
            </a:extLst>
          </p:cNvPr>
          <p:cNvSpPr/>
          <p:nvPr/>
        </p:nvSpPr>
        <p:spPr>
          <a:xfrm>
            <a:off x="338459" y="2904931"/>
            <a:ext cx="11521840" cy="1877767"/>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21" name="Textfeld 20">
            <a:extLst>
              <a:ext uri="{FF2B5EF4-FFF2-40B4-BE49-F238E27FC236}">
                <a16:creationId xmlns:a16="http://schemas.microsoft.com/office/drawing/2014/main" id="{5050E7CA-E230-1898-16E1-ED97D53F65F6}"/>
              </a:ext>
            </a:extLst>
          </p:cNvPr>
          <p:cNvSpPr txBox="1"/>
          <p:nvPr/>
        </p:nvSpPr>
        <p:spPr>
          <a:xfrm>
            <a:off x="629524" y="4278042"/>
            <a:ext cx="1252174" cy="384721"/>
          </a:xfrm>
          <a:prstGeom prst="rect">
            <a:avLst/>
          </a:prstGeom>
          <a:noFill/>
        </p:spPr>
        <p:txBody>
          <a:bodyPr wrap="square" lIns="0" tIns="0" rIns="0" bIns="0" rtlCol="0">
            <a:spAutoFit/>
          </a:bodyPr>
          <a:lstStyle/>
          <a:p>
            <a:pPr>
              <a:lnSpc>
                <a:spcPts val="1500"/>
              </a:lnSpc>
            </a:pPr>
            <a:r>
              <a:rPr lang="en-US" sz="1400" b="1" spc="70" dirty="0">
                <a:solidFill>
                  <a:srgbClr val="000000"/>
                </a:solidFill>
                <a:latin typeface="Arial" panose="020B0604020202020204" pitchFamily="34" charset="0"/>
                <a:ea typeface="ＭＳ Ｐゴシック" charset="-128"/>
                <a:cs typeface="Arial" panose="020B0604020202020204" pitchFamily="34" charset="0"/>
              </a:rPr>
              <a:t>PST</a:t>
            </a:r>
          </a:p>
          <a:p>
            <a:pPr>
              <a:lnSpc>
                <a:spcPts val="1500"/>
              </a:lnSpc>
            </a:pPr>
            <a:r>
              <a:rPr lang="en-US" sz="1400" b="1" spc="70" dirty="0">
                <a:solidFill>
                  <a:srgbClr val="000000"/>
                </a:solidFill>
                <a:latin typeface="Arial" panose="020B0604020202020204" pitchFamily="34" charset="0"/>
                <a:ea typeface="ＭＳ Ｐゴシック" charset="-128"/>
                <a:cs typeface="Arial" panose="020B0604020202020204" pitchFamily="34" charset="0"/>
              </a:rPr>
              <a:t>Baseline</a:t>
            </a:r>
            <a:endParaRPr lang="en-US" sz="1400" spc="70"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25" name="Textfeld 24">
            <a:extLst>
              <a:ext uri="{FF2B5EF4-FFF2-40B4-BE49-F238E27FC236}">
                <a16:creationId xmlns:a16="http://schemas.microsoft.com/office/drawing/2014/main" id="{38A47A50-103E-AF8F-F017-A9EA0DD12DF0}"/>
              </a:ext>
            </a:extLst>
          </p:cNvPr>
          <p:cNvSpPr txBox="1"/>
          <p:nvPr/>
        </p:nvSpPr>
        <p:spPr>
          <a:xfrm>
            <a:off x="9223449" y="4278042"/>
            <a:ext cx="1106677" cy="384721"/>
          </a:xfrm>
          <a:prstGeom prst="rect">
            <a:avLst/>
          </a:prstGeom>
          <a:noFill/>
        </p:spPr>
        <p:txBody>
          <a:bodyPr wrap="square" lIns="0" tIns="0" rIns="0" bIns="0" rtlCol="0">
            <a:spAutoFit/>
          </a:bodyPr>
          <a:lstStyle/>
          <a:p>
            <a:pPr>
              <a:lnSpc>
                <a:spcPts val="1500"/>
              </a:lnSpc>
            </a:pPr>
            <a:r>
              <a:rPr lang="en-US" sz="1400" b="1" spc="70" dirty="0">
                <a:solidFill>
                  <a:schemeClr val="accent2"/>
                </a:solidFill>
                <a:latin typeface="Arial" panose="020B0604020202020204" pitchFamily="34" charset="0"/>
                <a:ea typeface="ＭＳ Ｐゴシック" charset="-128"/>
                <a:cs typeface="Arial" panose="020B0604020202020204" pitchFamily="34" charset="0"/>
              </a:rPr>
              <a:t>3 – 5</a:t>
            </a:r>
            <a:br>
              <a:rPr lang="en-US" sz="1400" b="1" spc="70" dirty="0">
                <a:solidFill>
                  <a:schemeClr val="accent2"/>
                </a:solidFill>
                <a:latin typeface="Arial" panose="020B0604020202020204" pitchFamily="34" charset="0"/>
                <a:ea typeface="ＭＳ Ｐゴシック" charset="-128"/>
                <a:cs typeface="Arial" panose="020B0604020202020204" pitchFamily="34" charset="0"/>
              </a:rPr>
            </a:br>
            <a:r>
              <a:rPr lang="en-US" sz="1400" b="1" spc="70" dirty="0">
                <a:solidFill>
                  <a:schemeClr val="accent2"/>
                </a:solidFill>
                <a:latin typeface="Arial" panose="020B0604020202020204" pitchFamily="34" charset="0"/>
                <a:ea typeface="ＭＳ Ｐゴシック" charset="-128"/>
                <a:cs typeface="Arial" panose="020B0604020202020204" pitchFamily="34" charset="0"/>
              </a:rPr>
              <a:t>weeks</a:t>
            </a:r>
            <a:endParaRPr lang="en-US" sz="1400" spc="70" dirty="0">
              <a:solidFill>
                <a:schemeClr val="accent2"/>
              </a:solidFill>
              <a:latin typeface="Arial" panose="020B0604020202020204" pitchFamily="34" charset="0"/>
              <a:ea typeface="ＭＳ Ｐゴシック" charset="-128"/>
              <a:cs typeface="Arial" panose="020B0604020202020204" pitchFamily="34" charset="0"/>
            </a:endParaRPr>
          </a:p>
        </p:txBody>
      </p:sp>
      <p:sp>
        <p:nvSpPr>
          <p:cNvPr id="26" name="Textfeld 25">
            <a:extLst>
              <a:ext uri="{FF2B5EF4-FFF2-40B4-BE49-F238E27FC236}">
                <a16:creationId xmlns:a16="http://schemas.microsoft.com/office/drawing/2014/main" id="{1A1AB328-BC11-46F2-9B39-FB039DC63B82}"/>
              </a:ext>
            </a:extLst>
          </p:cNvPr>
          <p:cNvSpPr txBox="1"/>
          <p:nvPr/>
        </p:nvSpPr>
        <p:spPr>
          <a:xfrm>
            <a:off x="10855955" y="4278042"/>
            <a:ext cx="1812314" cy="577081"/>
          </a:xfrm>
          <a:prstGeom prst="rect">
            <a:avLst/>
          </a:prstGeom>
          <a:noFill/>
        </p:spPr>
        <p:txBody>
          <a:bodyPr wrap="square" lIns="0" tIns="0" rIns="0" bIns="0" rtlCol="0">
            <a:spAutoFit/>
          </a:bodyPr>
          <a:lstStyle/>
          <a:p>
            <a:pPr>
              <a:lnSpc>
                <a:spcPts val="1500"/>
              </a:lnSpc>
            </a:pPr>
            <a:r>
              <a:rPr lang="en-US" sz="1400" b="1" spc="70" dirty="0">
                <a:solidFill>
                  <a:srgbClr val="000000"/>
                </a:solidFill>
                <a:latin typeface="Arial" panose="020B0604020202020204" pitchFamily="34" charset="0"/>
                <a:ea typeface="ＭＳ Ｐゴシック" charset="-128"/>
                <a:cs typeface="Arial" panose="020B0604020202020204" pitchFamily="34" charset="0"/>
              </a:rPr>
              <a:t>PST</a:t>
            </a:r>
            <a:br>
              <a:rPr lang="en-US" sz="1400" b="1" spc="70" dirty="0">
                <a:solidFill>
                  <a:srgbClr val="000000"/>
                </a:solidFill>
                <a:latin typeface="Arial" panose="020B0604020202020204" pitchFamily="34" charset="0"/>
                <a:ea typeface="ＭＳ Ｐゴシック" charset="-128"/>
                <a:cs typeface="Arial" panose="020B0604020202020204" pitchFamily="34" charset="0"/>
              </a:rPr>
            </a:br>
            <a:r>
              <a:rPr lang="en-US" sz="1400" b="1" spc="70" dirty="0">
                <a:solidFill>
                  <a:srgbClr val="000000"/>
                </a:solidFill>
                <a:latin typeface="Arial" panose="020B0604020202020204" pitchFamily="34" charset="0"/>
                <a:ea typeface="ＭＳ Ｐゴシック" charset="-128"/>
                <a:cs typeface="Arial" panose="020B0604020202020204" pitchFamily="34" charset="0"/>
              </a:rPr>
              <a:t>Post 2</a:t>
            </a:r>
          </a:p>
          <a:p>
            <a:pPr>
              <a:lnSpc>
                <a:spcPts val="1500"/>
              </a:lnSpc>
            </a:pPr>
            <a:endParaRPr lang="en-US" sz="1400" spc="70"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11" name="Rechteck 10">
            <a:extLst>
              <a:ext uri="{FF2B5EF4-FFF2-40B4-BE49-F238E27FC236}">
                <a16:creationId xmlns:a16="http://schemas.microsoft.com/office/drawing/2014/main" id="{5CAA48DF-5853-832C-AE3F-5DC541FEE548}"/>
              </a:ext>
            </a:extLst>
          </p:cNvPr>
          <p:cNvSpPr/>
          <p:nvPr/>
        </p:nvSpPr>
        <p:spPr>
          <a:xfrm>
            <a:off x="0" y="1522562"/>
            <a:ext cx="11856639" cy="1188000"/>
          </a:xfrm>
          <a:prstGeom prst="rect">
            <a:avLst/>
          </a:prstGeom>
          <a:solidFill>
            <a:schemeClr val="tx2">
              <a:alpha val="816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rtlCol="0" anchor="t"/>
          <a:lstStyle/>
          <a:p>
            <a:pPr>
              <a:lnSpc>
                <a:spcPts val="2400"/>
              </a:lnSpc>
              <a:tabLst>
                <a:tab pos="144066" algn="l"/>
              </a:tabLst>
            </a:pPr>
            <a:endParaRPr lang="de-DE" sz="1700" spc="20" dirty="0">
              <a:solidFill>
                <a:schemeClr val="tx1"/>
              </a:solidFill>
              <a:latin typeface="Arial" panose="020B0604020202020204" pitchFamily="34" charset="0"/>
              <a:cs typeface="Arial" panose="020B0604020202020204" pitchFamily="34" charset="0"/>
            </a:endParaRPr>
          </a:p>
        </p:txBody>
      </p:sp>
      <p:sp>
        <p:nvSpPr>
          <p:cNvPr id="27" name="Inhaltsplatzhalter 2">
            <a:extLst>
              <a:ext uri="{FF2B5EF4-FFF2-40B4-BE49-F238E27FC236}">
                <a16:creationId xmlns:a16="http://schemas.microsoft.com/office/drawing/2014/main" id="{387F6D01-FDCF-5B11-3C29-F2734EB1A6B3}"/>
              </a:ext>
            </a:extLst>
          </p:cNvPr>
          <p:cNvSpPr txBox="1">
            <a:spLocks/>
          </p:cNvSpPr>
          <p:nvPr/>
        </p:nvSpPr>
        <p:spPr>
          <a:xfrm>
            <a:off x="334800" y="1694650"/>
            <a:ext cx="11371474" cy="1005979"/>
          </a:xfrm>
          <a:prstGeom prst="rect">
            <a:avLst/>
          </a:prstGeom>
        </p:spPr>
        <p:txBody>
          <a:bodyPr vert="horz" lIns="0" tIns="0" rIns="0" bIns="0" rtlCol="0">
            <a:noAutofit/>
          </a:bodyPr>
          <a:lstStyle>
            <a:lvl1pPr marL="0" indent="0" algn="l" defTabSz="914400" rtl="0" eaLnBrk="1" latinLnBrk="0" hangingPunct="1">
              <a:lnSpc>
                <a:spcPts val="2200"/>
              </a:lnSpc>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Systemschrift Normal"/>
              <a:buChar char="→"/>
              <a:tabLst>
                <a:tab pos="144066" algn="l"/>
              </a:tabLst>
            </a:pPr>
            <a:r>
              <a:rPr lang="de-DE" sz="1700" spc="20" dirty="0">
                <a:solidFill>
                  <a:schemeClr val="bg1"/>
                </a:solidFill>
                <a:latin typeface="Arial" panose="020B0604020202020204" pitchFamily="34" charset="0"/>
                <a:cs typeface="Arial" panose="020B0604020202020204" pitchFamily="34" charset="0"/>
              </a:rPr>
              <a:t>In a single-blind, randomized controlled trial, we evaluated the effectiveness of exposure to gaze in reducing state anxiety.</a:t>
            </a:r>
          </a:p>
          <a:p>
            <a:pPr marL="285750" indent="-285750">
              <a:buFont typeface="Systemschrift Normal"/>
              <a:buChar char="→"/>
              <a:tabLst>
                <a:tab pos="144066" algn="l"/>
              </a:tabLst>
            </a:pPr>
            <a:r>
              <a:rPr lang="de-DE" sz="1700" spc="20" dirty="0">
                <a:solidFill>
                  <a:schemeClr val="bg1"/>
                </a:solidFill>
                <a:latin typeface="Arial" panose="020B0604020202020204" pitchFamily="34" charset="0"/>
                <a:cs typeface="Arial" panose="020B0604020202020204" pitchFamily="34" charset="0"/>
              </a:rPr>
              <a:t>89 adult participants with subclinical PSA were assigned to either a gaze exposure treatment or a control group. </a:t>
            </a:r>
          </a:p>
        </p:txBody>
      </p:sp>
    </p:spTree>
    <p:extLst>
      <p:ext uri="{BB962C8B-B14F-4D97-AF65-F5344CB8AC3E}">
        <p14:creationId xmlns:p14="http://schemas.microsoft.com/office/powerpoint/2010/main" val="579559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5081" y="382780"/>
            <a:ext cx="11521840" cy="755936"/>
          </a:xfrm>
        </p:spPr>
        <p:txBody>
          <a:bodyPr/>
          <a:lstStyle/>
          <a:p>
            <a:r>
              <a:rPr lang="en-US" dirty="0"/>
              <a:t>Public speaking test</a:t>
            </a:r>
            <a:br>
              <a:rPr lang="en-US" dirty="0"/>
            </a:br>
            <a:endParaRPr lang="de-CH" dirty="0"/>
          </a:p>
        </p:txBody>
      </p:sp>
      <p:sp>
        <p:nvSpPr>
          <p:cNvPr id="5" name="Fußzeilenplatzhalter 4"/>
          <p:cNvSpPr>
            <a:spLocks noGrp="1"/>
          </p:cNvSpPr>
          <p:nvPr>
            <p:ph type="ftr" sz="quarter" idx="11"/>
          </p:nvPr>
        </p:nvSpPr>
        <p:spPr/>
        <p:txBody>
          <a:bodyPr/>
          <a:lstStyle/>
          <a:p>
            <a:pPr algn="r"/>
            <a:r>
              <a:rPr lang="de-CH" dirty="0"/>
              <a:t>University of Basel</a:t>
            </a:r>
          </a:p>
        </p:txBody>
      </p:sp>
      <p:sp>
        <p:nvSpPr>
          <p:cNvPr id="6" name="Foliennummernplatzhalter 5"/>
          <p:cNvSpPr>
            <a:spLocks noGrp="1"/>
          </p:cNvSpPr>
          <p:nvPr>
            <p:ph type="sldNum" sz="quarter" idx="12"/>
          </p:nvPr>
        </p:nvSpPr>
        <p:spPr/>
        <p:txBody>
          <a:bodyPr/>
          <a:lstStyle/>
          <a:p>
            <a:fld id="{B3811826-9277-4232-A2B5-17D05DFC7392}" type="slidenum">
              <a:rPr lang="de-CH" smtClean="0"/>
              <a:pPr/>
              <a:t>5</a:t>
            </a:fld>
            <a:endParaRPr lang="de-CH" dirty="0"/>
          </a:p>
        </p:txBody>
      </p:sp>
      <p:pic>
        <p:nvPicPr>
          <p:cNvPr id="11" name="Grafik 10">
            <a:extLst>
              <a:ext uri="{FF2B5EF4-FFF2-40B4-BE49-F238E27FC236}">
                <a16:creationId xmlns:a16="http://schemas.microsoft.com/office/drawing/2014/main" id="{B7DB9C90-4046-DB1C-3DB8-32E0007AB13F}"/>
              </a:ext>
            </a:extLst>
          </p:cNvPr>
          <p:cNvPicPr>
            <a:picLocks noChangeAspect="1"/>
          </p:cNvPicPr>
          <p:nvPr/>
        </p:nvPicPr>
        <p:blipFill rotWithShape="1">
          <a:blip r:embed="rId2">
            <a:extLst>
              <a:ext uri="{28A0092B-C50C-407E-A947-70E740481C1C}">
                <a14:useLocalDpi xmlns:a14="http://schemas.microsoft.com/office/drawing/2010/main" val="0"/>
              </a:ext>
            </a:extLst>
          </a:blip>
          <a:srcRect l="146" t="6432"/>
          <a:stretch/>
        </p:blipFill>
        <p:spPr>
          <a:xfrm>
            <a:off x="334800" y="3009623"/>
            <a:ext cx="5708144" cy="3133641"/>
          </a:xfrm>
          <a:prstGeom prst="rect">
            <a:avLst/>
          </a:prstGeom>
        </p:spPr>
      </p:pic>
      <p:sp>
        <p:nvSpPr>
          <p:cNvPr id="3" name="Rechteck 2">
            <a:extLst>
              <a:ext uri="{FF2B5EF4-FFF2-40B4-BE49-F238E27FC236}">
                <a16:creationId xmlns:a16="http://schemas.microsoft.com/office/drawing/2014/main" id="{74319B42-1EFD-28EF-7511-2F3D983315BF}"/>
              </a:ext>
            </a:extLst>
          </p:cNvPr>
          <p:cNvSpPr/>
          <p:nvPr/>
        </p:nvSpPr>
        <p:spPr>
          <a:xfrm>
            <a:off x="0" y="1520825"/>
            <a:ext cx="11857038" cy="1188000"/>
          </a:xfrm>
          <a:prstGeom prst="rect">
            <a:avLst/>
          </a:prstGeom>
          <a:solidFill>
            <a:schemeClr val="tx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rtlCol="0" anchor="t"/>
          <a:lstStyle/>
          <a:p>
            <a:pPr>
              <a:lnSpc>
                <a:spcPts val="2400"/>
              </a:lnSpc>
              <a:tabLst>
                <a:tab pos="144066" algn="l"/>
              </a:tabLst>
            </a:pPr>
            <a:endParaRPr lang="de-DE" sz="1700" spc="20" dirty="0">
              <a:solidFill>
                <a:schemeClr val="tx1"/>
              </a:solidFill>
              <a:latin typeface="Arial" panose="020B0604020202020204" pitchFamily="34" charset="0"/>
              <a:cs typeface="Arial" panose="020B0604020202020204" pitchFamily="34" charset="0"/>
            </a:endParaRPr>
          </a:p>
        </p:txBody>
      </p:sp>
      <p:sp>
        <p:nvSpPr>
          <p:cNvPr id="10" name="Inhaltsplatzhalter 2">
            <a:extLst>
              <a:ext uri="{FF2B5EF4-FFF2-40B4-BE49-F238E27FC236}">
                <a16:creationId xmlns:a16="http://schemas.microsoft.com/office/drawing/2014/main" id="{5CE41CC2-F88E-2EEA-75FD-ED0E00285961}"/>
              </a:ext>
            </a:extLst>
          </p:cNvPr>
          <p:cNvSpPr txBox="1">
            <a:spLocks/>
          </p:cNvSpPr>
          <p:nvPr/>
        </p:nvSpPr>
        <p:spPr>
          <a:xfrm>
            <a:off x="326650" y="1664919"/>
            <a:ext cx="11317666" cy="1894718"/>
          </a:xfrm>
          <a:prstGeom prst="rect">
            <a:avLst/>
          </a:prstGeom>
        </p:spPr>
        <p:txBody>
          <a:bodyPr vert="horz" lIns="0" tIns="0" rIns="0" bIns="0" rtlCol="0">
            <a:noAutofit/>
          </a:bodyPr>
          <a:lstStyle>
            <a:lvl1pPr marL="0" indent="0" algn="l" defTabSz="914400" rtl="0" eaLnBrk="1" latinLnBrk="0" hangingPunct="1">
              <a:lnSpc>
                <a:spcPts val="2200"/>
              </a:lnSpc>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ts val="2400"/>
              </a:lnSpc>
              <a:buFont typeface="Systemschrift Normal"/>
              <a:buChar char="→"/>
              <a:tabLst>
                <a:tab pos="144066" algn="l"/>
              </a:tabLst>
            </a:pPr>
            <a:r>
              <a:rPr lang="de-DE" sz="1700" spc="20" dirty="0">
                <a:solidFill>
                  <a:schemeClr val="bg1"/>
                </a:solidFill>
                <a:latin typeface="Arial" panose="020B0604020202020204" pitchFamily="34" charset="0"/>
                <a:cs typeface="Arial" panose="020B0604020202020204" pitchFamily="34" charset="0"/>
              </a:rPr>
              <a:t>We tested treatment effects in a real-life public speaking situation.</a:t>
            </a:r>
          </a:p>
          <a:p>
            <a:pPr marL="285750" indent="-285750">
              <a:buFont typeface="Systemschrift Normal"/>
              <a:buChar char="→"/>
              <a:tabLst>
                <a:tab pos="144066" algn="l"/>
              </a:tabLst>
            </a:pPr>
            <a:r>
              <a:rPr lang="de-DE" sz="1700" spc="20" dirty="0">
                <a:solidFill>
                  <a:schemeClr val="bg1"/>
                </a:solidFill>
                <a:latin typeface="Arial" panose="020B0604020202020204" pitchFamily="34" charset="0"/>
                <a:cs typeface="Arial" panose="020B0604020202020204" pitchFamily="34" charset="0"/>
              </a:rPr>
              <a:t>Primary Outcome: state anxiety during public speaking, assessed using the Subjective Units of Distress Scale.</a:t>
            </a:r>
          </a:p>
          <a:p>
            <a:pPr marL="285750" indent="-285750">
              <a:lnSpc>
                <a:spcPts val="2400"/>
              </a:lnSpc>
              <a:buFont typeface="Systemschrift Normal"/>
              <a:buChar char="→"/>
              <a:tabLst>
                <a:tab pos="144066" algn="l"/>
              </a:tabLst>
            </a:pPr>
            <a:r>
              <a:rPr lang="de-DE" sz="1700" spc="20" dirty="0">
                <a:solidFill>
                  <a:schemeClr val="bg1"/>
                </a:solidFill>
                <a:latin typeface="Arial" panose="020B0604020202020204" pitchFamily="34" charset="0"/>
                <a:cs typeface="Arial" panose="020B0604020202020204" pitchFamily="34" charset="0"/>
              </a:rPr>
              <a:t>Secondary Outcome: gaze avoidance during public speaking, measured by eye-tracking.</a:t>
            </a:r>
          </a:p>
        </p:txBody>
      </p:sp>
      <p:sp>
        <p:nvSpPr>
          <p:cNvPr id="8" name="Datumsplatzhalter 3">
            <a:extLst>
              <a:ext uri="{FF2B5EF4-FFF2-40B4-BE49-F238E27FC236}">
                <a16:creationId xmlns:a16="http://schemas.microsoft.com/office/drawing/2014/main" id="{75DB9AB0-4C31-D5D7-4A58-B52AB7520906}"/>
              </a:ext>
            </a:extLst>
          </p:cNvPr>
          <p:cNvSpPr>
            <a:spLocks noGrp="1"/>
          </p:cNvSpPr>
          <p:nvPr>
            <p:ph type="dt" sz="half" idx="10"/>
          </p:nvPr>
        </p:nvSpPr>
        <p:spPr>
          <a:xfrm>
            <a:off x="334800" y="6524626"/>
            <a:ext cx="5178760" cy="180000"/>
          </a:xfrm>
        </p:spPr>
        <p:txBody>
          <a:bodyPr/>
          <a:lstStyle/>
          <a:p>
            <a:r>
              <a:rPr lang="de-CH"/>
              <a:t>Virtual Reality Gaze Exposure Treatment Reduces State Anxiety During Public Speaking: An RCT</a:t>
            </a:r>
          </a:p>
        </p:txBody>
      </p:sp>
      <p:sp>
        <p:nvSpPr>
          <p:cNvPr id="4" name="Textfeld 3">
            <a:extLst>
              <a:ext uri="{FF2B5EF4-FFF2-40B4-BE49-F238E27FC236}">
                <a16:creationId xmlns:a16="http://schemas.microsoft.com/office/drawing/2014/main" id="{9B23765E-1B7E-5A16-B6F5-49B31FBFAB58}"/>
              </a:ext>
            </a:extLst>
          </p:cNvPr>
          <p:cNvSpPr txBox="1"/>
          <p:nvPr/>
        </p:nvSpPr>
        <p:spPr>
          <a:xfrm>
            <a:off x="6167041" y="2975437"/>
            <a:ext cx="5689600" cy="3212161"/>
          </a:xfrm>
          <a:prstGeom prst="rect">
            <a:avLst/>
          </a:prstGeom>
          <a:noFill/>
        </p:spPr>
        <p:txBody>
          <a:bodyPr wrap="square" lIns="0" tIns="0" rIns="0" bIns="0">
            <a:spAutoFit/>
          </a:bodyPr>
          <a:lstStyle/>
          <a:p>
            <a:pPr>
              <a:lnSpc>
                <a:spcPts val="1740"/>
              </a:lnSpc>
            </a:pPr>
            <a:r>
              <a:rPr lang="de-CH" sz="1200">
                <a:solidFill>
                  <a:schemeClr val="accent2"/>
                </a:solidFill>
              </a:rPr>
              <a:t>Fig</a:t>
            </a:r>
            <a:r>
              <a:rPr lang="de-CH" sz="1200" spc="80">
                <a:solidFill>
                  <a:schemeClr val="accent2"/>
                </a:solidFill>
              </a:rPr>
              <a:t>.3</a:t>
            </a:r>
            <a:r>
              <a:rPr lang="de-CH" sz="1200">
                <a:solidFill>
                  <a:schemeClr val="accent2"/>
                </a:solidFill>
              </a:rPr>
              <a:t>: Participants’ view during the Public Speaking Test. </a:t>
            </a:r>
          </a:p>
          <a:p>
            <a:pPr>
              <a:lnSpc>
                <a:spcPts val="1580"/>
              </a:lnSpc>
            </a:pPr>
            <a:endParaRPr lang="de-CH" sz="1200">
              <a:solidFill>
                <a:schemeClr val="accent2"/>
              </a:solidFill>
            </a:endParaRPr>
          </a:p>
          <a:p>
            <a:pPr>
              <a:lnSpc>
                <a:spcPts val="1580"/>
              </a:lnSpc>
            </a:pPr>
            <a:endParaRPr lang="de-CH" sz="1200">
              <a:solidFill>
                <a:schemeClr val="accent2"/>
              </a:solidFill>
            </a:endParaRPr>
          </a:p>
          <a:p>
            <a:pPr>
              <a:lnSpc>
                <a:spcPts val="1580"/>
              </a:lnSpc>
            </a:pPr>
            <a:endParaRPr lang="de-CH" sz="1200">
              <a:solidFill>
                <a:schemeClr val="accent2"/>
              </a:solidFill>
            </a:endParaRPr>
          </a:p>
          <a:p>
            <a:pPr>
              <a:lnSpc>
                <a:spcPts val="1580"/>
              </a:lnSpc>
            </a:pPr>
            <a:endParaRPr lang="de-CH" sz="1200">
              <a:solidFill>
                <a:schemeClr val="accent2"/>
              </a:solidFill>
            </a:endParaRPr>
          </a:p>
          <a:p>
            <a:pPr>
              <a:lnSpc>
                <a:spcPts val="1580"/>
              </a:lnSpc>
            </a:pPr>
            <a:endParaRPr lang="de-CH" sz="1200">
              <a:solidFill>
                <a:schemeClr val="accent2"/>
              </a:solidFill>
            </a:endParaRPr>
          </a:p>
          <a:p>
            <a:pPr>
              <a:lnSpc>
                <a:spcPts val="1580"/>
              </a:lnSpc>
            </a:pPr>
            <a:endParaRPr lang="de-CH" sz="1200">
              <a:solidFill>
                <a:schemeClr val="accent2"/>
              </a:solidFill>
            </a:endParaRPr>
          </a:p>
          <a:p>
            <a:pPr>
              <a:lnSpc>
                <a:spcPts val="2040"/>
              </a:lnSpc>
            </a:pPr>
            <a:r>
              <a:rPr lang="en-US" sz="1200" dirty="0">
                <a:solidFill>
                  <a:srgbClr val="000000"/>
                </a:solidFill>
                <a:latin typeface="Arial" panose="020B0604020202020204" pitchFamily="34" charset="0"/>
                <a:ea typeface="ＭＳ Ｐゴシック" charset="-128"/>
                <a:cs typeface="Arial" panose="020B0604020202020204" pitchFamily="34" charset="0"/>
              </a:rPr>
              <a:t>The public speaking test (PST) comprised ten minutes of semi-improvised speeches</a:t>
            </a:r>
          </a:p>
          <a:p>
            <a:pPr>
              <a:lnSpc>
                <a:spcPts val="1740"/>
              </a:lnSpc>
            </a:pPr>
            <a:r>
              <a:rPr lang="en-US" sz="1200" dirty="0">
                <a:solidFill>
                  <a:srgbClr val="000000"/>
                </a:solidFill>
                <a:latin typeface="Arial" panose="020B0604020202020204" pitchFamily="34" charset="0"/>
                <a:ea typeface="ＭＳ Ｐゴシック" charset="-128"/>
                <a:cs typeface="Arial" panose="020B0604020202020204" pitchFamily="34" charset="0"/>
              </a:rPr>
              <a:t>in front of an evaluation committee. Before the first and after every speech, participants indicated their state anxiety level on the Subjective Units of Distress Scale. During the speeches, we used eye tracking and a face detection algorithm to quantify gaze avoidance as the relative dwell time off faces of any committee members during public speaking. Here, A video frame is shown, recorded from the world camera of a mobile eye tracking system, representing a participant’s perspective during the public speaking test.</a:t>
            </a:r>
            <a:endParaRPr lang="de-CH" sz="1700">
              <a:solidFill>
                <a:schemeClr val="accent2"/>
              </a:solidFill>
            </a:endParaRPr>
          </a:p>
        </p:txBody>
      </p:sp>
    </p:spTree>
    <p:extLst>
      <p:ext uri="{BB962C8B-B14F-4D97-AF65-F5344CB8AC3E}">
        <p14:creationId xmlns:p14="http://schemas.microsoft.com/office/powerpoint/2010/main" val="412452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7D33FBA2-1BB6-5CEC-5167-AFD8B861052C}"/>
              </a:ext>
            </a:extLst>
          </p:cNvPr>
          <p:cNvSpPr/>
          <p:nvPr/>
        </p:nvSpPr>
        <p:spPr>
          <a:xfrm>
            <a:off x="334962" y="1520824"/>
            <a:ext cx="8605838" cy="4284663"/>
          </a:xfrm>
          <a:prstGeom prst="rect">
            <a:avLst/>
          </a:prstGeom>
          <a:solidFill>
            <a:schemeClr val="bg2">
              <a:alpha val="2502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rtlCol="0" anchor="t"/>
          <a:lstStyle/>
          <a:p>
            <a:pPr>
              <a:lnSpc>
                <a:spcPts val="2400"/>
              </a:lnSpc>
              <a:tabLst>
                <a:tab pos="144066" algn="l"/>
              </a:tabLst>
            </a:pPr>
            <a:endParaRPr lang="de-DE" sz="1700" spc="20" dirty="0">
              <a:solidFill>
                <a:schemeClr val="tx1"/>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335198" y="380088"/>
            <a:ext cx="11521840" cy="755936"/>
          </a:xfrm>
        </p:spPr>
        <p:txBody>
          <a:bodyPr/>
          <a:lstStyle/>
          <a:p>
            <a:r>
              <a:rPr lang="en-US" dirty="0"/>
              <a:t>Results</a:t>
            </a:r>
            <a:endParaRPr lang="de-CH" dirty="0"/>
          </a:p>
        </p:txBody>
      </p:sp>
      <p:sp>
        <p:nvSpPr>
          <p:cNvPr id="5" name="Fußzeilenplatzhalter 4"/>
          <p:cNvSpPr>
            <a:spLocks noGrp="1"/>
          </p:cNvSpPr>
          <p:nvPr>
            <p:ph type="ftr" sz="quarter" idx="11"/>
          </p:nvPr>
        </p:nvSpPr>
        <p:spPr/>
        <p:txBody>
          <a:bodyPr/>
          <a:lstStyle/>
          <a:p>
            <a:pPr algn="r"/>
            <a:r>
              <a:rPr lang="de-CH" dirty="0"/>
              <a:t>University of Basel</a:t>
            </a:r>
          </a:p>
        </p:txBody>
      </p:sp>
      <p:sp>
        <p:nvSpPr>
          <p:cNvPr id="6" name="Foliennummernplatzhalter 5"/>
          <p:cNvSpPr>
            <a:spLocks noGrp="1"/>
          </p:cNvSpPr>
          <p:nvPr>
            <p:ph type="sldNum" sz="quarter" idx="12"/>
          </p:nvPr>
        </p:nvSpPr>
        <p:spPr/>
        <p:txBody>
          <a:bodyPr/>
          <a:lstStyle/>
          <a:p>
            <a:fld id="{B3811826-9277-4232-A2B5-17D05DFC7392}" type="slidenum">
              <a:rPr lang="de-CH" smtClean="0"/>
              <a:pPr/>
              <a:t>6</a:t>
            </a:fld>
            <a:endParaRPr lang="de-CH" dirty="0"/>
          </a:p>
        </p:txBody>
      </p:sp>
      <p:sp>
        <p:nvSpPr>
          <p:cNvPr id="9" name="Textfeld 8">
            <a:extLst>
              <a:ext uri="{FF2B5EF4-FFF2-40B4-BE49-F238E27FC236}">
                <a16:creationId xmlns:a16="http://schemas.microsoft.com/office/drawing/2014/main" id="{ABCBC434-7827-DC5B-417A-9DF96AC5387A}"/>
              </a:ext>
            </a:extLst>
          </p:cNvPr>
          <p:cNvSpPr txBox="1"/>
          <p:nvPr/>
        </p:nvSpPr>
        <p:spPr>
          <a:xfrm>
            <a:off x="9083675" y="1481681"/>
            <a:ext cx="2773362" cy="4391972"/>
          </a:xfrm>
          <a:prstGeom prst="rect">
            <a:avLst/>
          </a:prstGeom>
          <a:noFill/>
        </p:spPr>
        <p:txBody>
          <a:bodyPr wrap="square" lIns="0" tIns="0" rIns="0" bIns="0">
            <a:spAutoFit/>
          </a:bodyPr>
          <a:lstStyle/>
          <a:p>
            <a:pPr>
              <a:lnSpc>
                <a:spcPts val="1740"/>
              </a:lnSpc>
            </a:pPr>
            <a:r>
              <a:rPr lang="de-CH" sz="1200">
                <a:solidFill>
                  <a:schemeClr val="accent2"/>
                </a:solidFill>
              </a:rPr>
              <a:t>Fig</a:t>
            </a:r>
            <a:r>
              <a:rPr lang="de-CH" sz="1200" spc="80">
                <a:solidFill>
                  <a:schemeClr val="accent2"/>
                </a:solidFill>
              </a:rPr>
              <a:t>.4</a:t>
            </a:r>
            <a:r>
              <a:rPr lang="de-CH" sz="1200">
                <a:solidFill>
                  <a:schemeClr val="accent2"/>
                </a:solidFill>
              </a:rPr>
              <a:t>: Effects of the gaze exposure treatment on state anxiety and gaze avoidance during public speaking. </a:t>
            </a:r>
          </a:p>
          <a:p>
            <a:pPr>
              <a:lnSpc>
                <a:spcPts val="1790"/>
              </a:lnSpc>
            </a:pPr>
            <a:endParaRPr lang="en-US" sz="1200" dirty="0">
              <a:solidFill>
                <a:srgbClr val="000000"/>
              </a:solidFill>
              <a:latin typeface="Arial" panose="020B0604020202020204" pitchFamily="34" charset="0"/>
              <a:ea typeface="ＭＳ Ｐゴシック" charset="-128"/>
              <a:cs typeface="Arial" panose="020B0604020202020204" pitchFamily="34" charset="0"/>
            </a:endParaRPr>
          </a:p>
          <a:p>
            <a:pPr>
              <a:lnSpc>
                <a:spcPts val="1790"/>
              </a:lnSpc>
            </a:pPr>
            <a:endParaRPr lang="en-US" sz="1200" dirty="0">
              <a:solidFill>
                <a:srgbClr val="000000"/>
              </a:solidFill>
              <a:latin typeface="Arial" panose="020B0604020202020204" pitchFamily="34" charset="0"/>
              <a:ea typeface="ＭＳ Ｐゴシック" charset="-128"/>
              <a:cs typeface="Arial" panose="020B0604020202020204" pitchFamily="34" charset="0"/>
            </a:endParaRPr>
          </a:p>
          <a:p>
            <a:pPr>
              <a:lnSpc>
                <a:spcPts val="1790"/>
              </a:lnSpc>
            </a:pPr>
            <a:endParaRPr lang="en-US" sz="1200" dirty="0">
              <a:solidFill>
                <a:srgbClr val="000000"/>
              </a:solidFill>
              <a:latin typeface="Arial" panose="020B0604020202020204" pitchFamily="34" charset="0"/>
              <a:ea typeface="ＭＳ Ｐゴシック" charset="-128"/>
              <a:cs typeface="Arial" panose="020B0604020202020204" pitchFamily="34" charset="0"/>
            </a:endParaRPr>
          </a:p>
          <a:p>
            <a:pPr>
              <a:lnSpc>
                <a:spcPts val="1790"/>
              </a:lnSpc>
            </a:pPr>
            <a:endParaRPr lang="en-US" sz="1200" dirty="0">
              <a:solidFill>
                <a:srgbClr val="000000"/>
              </a:solidFill>
              <a:latin typeface="Arial" panose="020B0604020202020204" pitchFamily="34" charset="0"/>
              <a:ea typeface="ＭＳ Ｐゴシック" charset="-128"/>
              <a:cs typeface="Arial" panose="020B0604020202020204" pitchFamily="34" charset="0"/>
            </a:endParaRPr>
          </a:p>
          <a:p>
            <a:pPr>
              <a:lnSpc>
                <a:spcPts val="1740"/>
              </a:lnSpc>
            </a:pPr>
            <a:r>
              <a:rPr lang="en-US" sz="1200" spc="10" dirty="0">
                <a:solidFill>
                  <a:srgbClr val="000000"/>
                </a:solidFill>
                <a:latin typeface="Arial" panose="020B0604020202020204" pitchFamily="34" charset="0"/>
                <a:ea typeface="ＭＳ Ｐゴシック" charset="-128"/>
                <a:cs typeface="Arial" panose="020B0604020202020204" pitchFamily="34" charset="0"/>
              </a:rPr>
              <a:t>Linear mixed models' analyses suggested no </a:t>
            </a:r>
            <a:r>
              <a:rPr lang="en-US" sz="1200" dirty="0">
                <a:solidFill>
                  <a:srgbClr val="000000"/>
                </a:solidFill>
                <a:latin typeface="Arial" panose="020B0604020202020204" pitchFamily="34" charset="0"/>
                <a:ea typeface="ＭＳ Ｐゴシック" charset="-128"/>
                <a:cs typeface="Arial" panose="020B0604020202020204" pitchFamily="34" charset="0"/>
              </a:rPr>
              <a:t>reduction regarding state anxiety or the relative dwell time off faces during the public speaking test in the treatment group immediately after </a:t>
            </a:r>
            <a:br>
              <a:rPr lang="en-US" sz="1200" dirty="0">
                <a:solidFill>
                  <a:srgbClr val="000000"/>
                </a:solidFill>
                <a:latin typeface="Arial" panose="020B0604020202020204" pitchFamily="34" charset="0"/>
                <a:ea typeface="ＭＳ Ｐゴシック" charset="-128"/>
                <a:cs typeface="Arial" panose="020B0604020202020204" pitchFamily="34" charset="0"/>
              </a:rPr>
            </a:br>
            <a:r>
              <a:rPr lang="en-US" sz="1200" dirty="0">
                <a:solidFill>
                  <a:srgbClr val="000000"/>
                </a:solidFill>
                <a:latin typeface="Arial" panose="020B0604020202020204" pitchFamily="34" charset="0"/>
                <a:ea typeface="ＭＳ Ｐゴシック" charset="-128"/>
                <a:cs typeface="Arial" panose="020B0604020202020204" pitchFamily="34" charset="0"/>
              </a:rPr>
              <a:t>1-h gaze exposure (Post 1) compared to the control group. However, there was a beneficial effect on state anxiety (</a:t>
            </a:r>
            <a:r>
              <a:rPr lang="en-US" sz="1200" dirty="0" err="1">
                <a:solidFill>
                  <a:srgbClr val="000000"/>
                </a:solidFill>
                <a:latin typeface="Arial" panose="020B0604020202020204" pitchFamily="34" charset="0"/>
                <a:ea typeface="ＭＳ Ｐゴシック" charset="-128"/>
                <a:cs typeface="Arial" panose="020B0604020202020204" pitchFamily="34" charset="0"/>
              </a:rPr>
              <a:t>cohens</a:t>
            </a:r>
            <a:r>
              <a:rPr lang="en-US" sz="1200" dirty="0">
                <a:solidFill>
                  <a:srgbClr val="000000"/>
                </a:solidFill>
                <a:latin typeface="Arial" panose="020B0604020202020204" pitchFamily="34" charset="0"/>
                <a:ea typeface="ＭＳ Ｐゴシック" charset="-128"/>
                <a:cs typeface="Arial" panose="020B0604020202020204" pitchFamily="34" charset="0"/>
              </a:rPr>
              <a:t> d' = 1.07) and gaze avoidance (</a:t>
            </a:r>
            <a:r>
              <a:rPr lang="en-US" sz="1200" dirty="0" err="1">
                <a:solidFill>
                  <a:srgbClr val="000000"/>
                </a:solidFill>
                <a:latin typeface="Arial" panose="020B0604020202020204" pitchFamily="34" charset="0"/>
                <a:ea typeface="ＭＳ Ｐゴシック" charset="-128"/>
                <a:cs typeface="Arial" panose="020B0604020202020204" pitchFamily="34" charset="0"/>
              </a:rPr>
              <a:t>cohens</a:t>
            </a:r>
            <a:r>
              <a:rPr lang="en-US" sz="1200" dirty="0">
                <a:solidFill>
                  <a:srgbClr val="000000"/>
                </a:solidFill>
                <a:latin typeface="Arial" panose="020B0604020202020204" pitchFamily="34" charset="0"/>
                <a:ea typeface="ＭＳ Ｐゴシック" charset="-128"/>
                <a:cs typeface="Arial" panose="020B0604020202020204" pitchFamily="34" charset="0"/>
              </a:rPr>
              <a:t> </a:t>
            </a:r>
            <a:br>
              <a:rPr lang="en-US" sz="1200" dirty="0">
                <a:solidFill>
                  <a:srgbClr val="000000"/>
                </a:solidFill>
                <a:latin typeface="Arial" panose="020B0604020202020204" pitchFamily="34" charset="0"/>
                <a:ea typeface="ＭＳ Ｐゴシック" charset="-128"/>
                <a:cs typeface="Arial" panose="020B0604020202020204" pitchFamily="34" charset="0"/>
              </a:rPr>
            </a:br>
            <a:r>
              <a:rPr lang="en-US" sz="1200" dirty="0">
                <a:solidFill>
                  <a:srgbClr val="000000"/>
                </a:solidFill>
                <a:latin typeface="Arial" panose="020B0604020202020204" pitchFamily="34" charset="0"/>
                <a:ea typeface="ＭＳ Ｐゴシック" charset="-128"/>
                <a:cs typeface="Arial" panose="020B0604020202020204" pitchFamily="34" charset="0"/>
              </a:rPr>
              <a:t>d’ = - 0.97) after additional home treatment (9×20 min), as evident by the difference between the groups one month after the intervention (Post 2). </a:t>
            </a:r>
            <a:endParaRPr lang="de-CH" sz="1700">
              <a:solidFill>
                <a:schemeClr val="accent2"/>
              </a:solidFill>
            </a:endParaRPr>
          </a:p>
        </p:txBody>
      </p:sp>
      <p:pic>
        <p:nvPicPr>
          <p:cNvPr id="7" name="Picture 18">
            <a:extLst>
              <a:ext uri="{FF2B5EF4-FFF2-40B4-BE49-F238E27FC236}">
                <a16:creationId xmlns:a16="http://schemas.microsoft.com/office/drawing/2014/main" id="{B8B158D9-E330-1B97-D67C-0BC1EB46A040}"/>
              </a:ext>
            </a:extLst>
          </p:cNvPr>
          <p:cNvPicPr>
            <a:picLocks noChangeAspect="1"/>
          </p:cNvPicPr>
          <p:nvPr/>
        </p:nvPicPr>
        <p:blipFill>
          <a:blip r:embed="rId2"/>
          <a:srcRect/>
          <a:stretch/>
        </p:blipFill>
        <p:spPr>
          <a:xfrm>
            <a:off x="295890" y="1681516"/>
            <a:ext cx="3788167" cy="3916724"/>
          </a:xfrm>
          <a:prstGeom prst="rect">
            <a:avLst/>
          </a:prstGeom>
        </p:spPr>
      </p:pic>
      <p:pic>
        <p:nvPicPr>
          <p:cNvPr id="8" name="Grafik 7">
            <a:extLst>
              <a:ext uri="{FF2B5EF4-FFF2-40B4-BE49-F238E27FC236}">
                <a16:creationId xmlns:a16="http://schemas.microsoft.com/office/drawing/2014/main" id="{4042764A-E3C5-4E5B-8B1F-88B9506036D2}"/>
              </a:ext>
            </a:extLst>
          </p:cNvPr>
          <p:cNvPicPr>
            <a:picLocks noChangeAspect="1"/>
          </p:cNvPicPr>
          <p:nvPr/>
        </p:nvPicPr>
        <p:blipFill>
          <a:blip r:embed="rId3"/>
          <a:stretch>
            <a:fillRect/>
          </a:stretch>
        </p:blipFill>
        <p:spPr>
          <a:xfrm>
            <a:off x="4243488" y="1725290"/>
            <a:ext cx="3599616" cy="3916724"/>
          </a:xfrm>
          <a:prstGeom prst="rect">
            <a:avLst/>
          </a:prstGeom>
        </p:spPr>
      </p:pic>
      <p:pic>
        <p:nvPicPr>
          <p:cNvPr id="12" name="Grafik 11">
            <a:extLst>
              <a:ext uri="{FF2B5EF4-FFF2-40B4-BE49-F238E27FC236}">
                <a16:creationId xmlns:a16="http://schemas.microsoft.com/office/drawing/2014/main" id="{8C29EF6F-8388-8044-C934-EB7D2CD8E0D4}"/>
              </a:ext>
            </a:extLst>
          </p:cNvPr>
          <p:cNvPicPr>
            <a:picLocks noChangeAspect="1"/>
          </p:cNvPicPr>
          <p:nvPr/>
        </p:nvPicPr>
        <p:blipFill>
          <a:blip r:embed="rId4"/>
          <a:stretch>
            <a:fillRect/>
          </a:stretch>
        </p:blipFill>
        <p:spPr>
          <a:xfrm>
            <a:off x="6915565" y="1619607"/>
            <a:ext cx="1928365" cy="1088455"/>
          </a:xfrm>
          <a:prstGeom prst="rect">
            <a:avLst/>
          </a:prstGeom>
        </p:spPr>
      </p:pic>
      <p:sp>
        <p:nvSpPr>
          <p:cNvPr id="16" name="Datumsplatzhalter 3">
            <a:extLst>
              <a:ext uri="{FF2B5EF4-FFF2-40B4-BE49-F238E27FC236}">
                <a16:creationId xmlns:a16="http://schemas.microsoft.com/office/drawing/2014/main" id="{D8F9AD7E-9AD2-0F88-F2E6-7FF566A8D56C}"/>
              </a:ext>
            </a:extLst>
          </p:cNvPr>
          <p:cNvSpPr>
            <a:spLocks noGrp="1"/>
          </p:cNvSpPr>
          <p:nvPr>
            <p:ph type="dt" sz="half" idx="10"/>
          </p:nvPr>
        </p:nvSpPr>
        <p:spPr>
          <a:xfrm>
            <a:off x="334800" y="6524626"/>
            <a:ext cx="5178760" cy="180000"/>
          </a:xfrm>
        </p:spPr>
        <p:txBody>
          <a:bodyPr/>
          <a:lstStyle/>
          <a:p>
            <a:r>
              <a:rPr lang="de-CH"/>
              <a:t>Virtual Reality Gaze Exposure Treatment Reduces State Anxiety During Public Speaking: An RCT</a:t>
            </a:r>
          </a:p>
        </p:txBody>
      </p:sp>
    </p:spTree>
    <p:extLst>
      <p:ext uri="{BB962C8B-B14F-4D97-AF65-F5344CB8AC3E}">
        <p14:creationId xmlns:p14="http://schemas.microsoft.com/office/powerpoint/2010/main" val="2766296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p:cNvPicPr preferRelativeResize="0">
            <a:picLocks noGrp="1"/>
          </p:cNvPicPr>
          <p:nvPr>
            <p:ph type="pic" sz="quarter" idx="13"/>
          </p:nvPr>
        </p:nvPicPr>
        <p:blipFill>
          <a:blip r:embed="rId2">
            <a:extLst>
              <a:ext uri="{BEBA8EAE-BF5A-486C-A8C5-ECC9F3942E4B}">
                <a14:imgProps xmlns:a14="http://schemas.microsoft.com/office/drawing/2010/main">
                  <a14:imgLayer r:embed="rId3">
                    <a14:imgEffect>
                      <a14:saturation sat="38000"/>
                    </a14:imgEffect>
                  </a14:imgLayer>
                </a14:imgProps>
              </a:ext>
              <a:ext uri="{28A0092B-C50C-407E-A947-70E740481C1C}">
                <a14:useLocalDpi xmlns:a14="http://schemas.microsoft.com/office/drawing/2010/main" val="0"/>
              </a:ext>
            </a:extLst>
          </a:blip>
          <a:srcRect l="457" r="457"/>
          <a:stretch/>
        </p:blipFill>
        <p:spPr>
          <a:xfrm>
            <a:off x="0" y="0"/>
            <a:ext cx="12192000" cy="6882855"/>
          </a:xfrm>
        </p:spPr>
      </p:pic>
      <p:sp>
        <p:nvSpPr>
          <p:cNvPr id="2" name="Rechteck 1">
            <a:extLst>
              <a:ext uri="{FF2B5EF4-FFF2-40B4-BE49-F238E27FC236}">
                <a16:creationId xmlns:a16="http://schemas.microsoft.com/office/drawing/2014/main" id="{7B395A72-9422-6CBB-C5B5-C9F01D01A210}"/>
              </a:ext>
            </a:extLst>
          </p:cNvPr>
          <p:cNvSpPr/>
          <p:nvPr/>
        </p:nvSpPr>
        <p:spPr>
          <a:xfrm>
            <a:off x="0" y="4103963"/>
            <a:ext cx="11856640" cy="2025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91440" bIns="45720" numCol="1" spcCol="0" rtlCol="0" fromWordArt="0" anchor="ctr" anchorCtr="0" forceAA="0" compatLnSpc="1">
            <a:prstTxWarp prst="textNoShape">
              <a:avLst/>
            </a:prstTxWarp>
            <a:noAutofit/>
          </a:bodyPr>
          <a:lstStyle/>
          <a:p>
            <a:pPr algn="ctr"/>
            <a:endParaRPr lang="de-CH" sz="1800" err="1">
              <a:solidFill>
                <a:schemeClr val="tx2"/>
              </a:solidFill>
            </a:endParaRPr>
          </a:p>
        </p:txBody>
      </p:sp>
      <p:sp>
        <p:nvSpPr>
          <p:cNvPr id="4" name="Inhaltsplatzhalter 2">
            <a:extLst>
              <a:ext uri="{FF2B5EF4-FFF2-40B4-BE49-F238E27FC236}">
                <a16:creationId xmlns:a16="http://schemas.microsoft.com/office/drawing/2014/main" id="{C61E13D4-FB59-383B-F02B-5384506686BA}"/>
              </a:ext>
            </a:extLst>
          </p:cNvPr>
          <p:cNvSpPr txBox="1">
            <a:spLocks/>
          </p:cNvSpPr>
          <p:nvPr/>
        </p:nvSpPr>
        <p:spPr>
          <a:xfrm>
            <a:off x="3251200" y="4415314"/>
            <a:ext cx="8605440" cy="4784045"/>
          </a:xfrm>
          <a:prstGeom prst="rect">
            <a:avLst/>
          </a:prstGeom>
        </p:spPr>
        <p:txBody>
          <a:bodyPr lIns="0" tIns="0" rIns="0" bIns="0"/>
          <a:lstStyle>
            <a:lvl1pPr marL="0" indent="0" algn="l" defTabSz="914400" rtl="0" eaLnBrk="1" latinLnBrk="0" hangingPunct="1">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lvl="0" indent="-285750">
              <a:lnSpc>
                <a:spcPts val="2340"/>
              </a:lnSpc>
              <a:buFont typeface="Systemschrift Normal"/>
              <a:buChar char="→"/>
              <a:defRPr/>
            </a:pPr>
            <a:r>
              <a:rPr lang="en-GB" sz="1700" b="1" spc="40" dirty="0">
                <a:solidFill>
                  <a:schemeClr val="bg1"/>
                </a:solidFill>
                <a:latin typeface="Arial" panose="020B0604020202020204" pitchFamily="34" charset="0"/>
                <a:cs typeface="Arial" panose="020B0604020202020204" pitchFamily="34" charset="0"/>
              </a:rPr>
              <a:t>A two-week VR gaze exposure reduces state anxiety during public speaking.</a:t>
            </a:r>
          </a:p>
          <a:p>
            <a:pPr marL="285750" lvl="0" indent="-285750">
              <a:lnSpc>
                <a:spcPts val="2400"/>
              </a:lnSpc>
              <a:buFont typeface="Systemschrift Normal"/>
              <a:buChar char="→"/>
              <a:defRPr/>
            </a:pPr>
            <a:r>
              <a:rPr lang="en-GB" sz="1700" b="1" spc="40" dirty="0">
                <a:solidFill>
                  <a:schemeClr val="bg1"/>
                </a:solidFill>
                <a:latin typeface="Arial" panose="020B0604020202020204" pitchFamily="34" charset="0"/>
                <a:cs typeface="Arial" panose="020B0604020202020204" pitchFamily="34" charset="0"/>
              </a:rPr>
              <a:t>VR gaze exposure requires no exposure to real people or any verbal interaction. </a:t>
            </a:r>
          </a:p>
          <a:p>
            <a:pPr marL="285750" lvl="0" indent="-285750">
              <a:lnSpc>
                <a:spcPts val="2340"/>
              </a:lnSpc>
              <a:buFont typeface="Systemschrift Normal"/>
              <a:buChar char="→"/>
              <a:defRPr/>
            </a:pPr>
            <a:r>
              <a:rPr lang="en-GB" sz="1700" b="1" spc="40" dirty="0">
                <a:solidFill>
                  <a:schemeClr val="bg1"/>
                </a:solidFill>
                <a:latin typeface="Arial" panose="020B0604020202020204" pitchFamily="34" charset="0"/>
                <a:cs typeface="Arial" panose="020B0604020202020204" pitchFamily="34" charset="0"/>
              </a:rPr>
              <a:t>VR exposure apps offer accessible self-help tools at a low initiation threshold.</a:t>
            </a:r>
          </a:p>
        </p:txBody>
      </p:sp>
      <p:sp>
        <p:nvSpPr>
          <p:cNvPr id="6" name="Titel 1">
            <a:extLst>
              <a:ext uri="{FF2B5EF4-FFF2-40B4-BE49-F238E27FC236}">
                <a16:creationId xmlns:a16="http://schemas.microsoft.com/office/drawing/2014/main" id="{9C63AD3A-41E1-DBAD-BF10-0B67459CE73D}"/>
              </a:ext>
            </a:extLst>
          </p:cNvPr>
          <p:cNvSpPr txBox="1">
            <a:spLocks/>
          </p:cNvSpPr>
          <p:nvPr/>
        </p:nvSpPr>
        <p:spPr>
          <a:xfrm>
            <a:off x="334800" y="404813"/>
            <a:ext cx="11521840" cy="755936"/>
          </a:xfrm>
          <a:prstGeom prst="rect">
            <a:avLst/>
          </a:prstGeom>
        </p:spPr>
        <p:txBody>
          <a:bodyPr lIns="0" tIns="0" rIns="0" bIns="0"/>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r>
              <a:rPr lang="en-US" spc="40" dirty="0">
                <a:solidFill>
                  <a:schemeClr val="bg1"/>
                </a:solidFill>
              </a:rPr>
              <a:t>Implications</a:t>
            </a:r>
            <a:endParaRPr lang="de-CH" b="0" dirty="0">
              <a:solidFill>
                <a:schemeClr val="bg1"/>
              </a:solidFill>
            </a:endParaRPr>
          </a:p>
        </p:txBody>
      </p:sp>
      <p:sp>
        <p:nvSpPr>
          <p:cNvPr id="5" name="Inhaltsplatzhalter 2">
            <a:extLst>
              <a:ext uri="{FF2B5EF4-FFF2-40B4-BE49-F238E27FC236}">
                <a16:creationId xmlns:a16="http://schemas.microsoft.com/office/drawing/2014/main" id="{2A18045A-71F3-EEA0-8032-4E498414F703}"/>
              </a:ext>
            </a:extLst>
          </p:cNvPr>
          <p:cNvSpPr txBox="1">
            <a:spLocks/>
          </p:cNvSpPr>
          <p:nvPr/>
        </p:nvSpPr>
        <p:spPr>
          <a:xfrm rot="16200000">
            <a:off x="11517718" y="5188330"/>
            <a:ext cx="972564" cy="268592"/>
          </a:xfrm>
          <a:prstGeom prst="rect">
            <a:avLst/>
          </a:prstGeom>
        </p:spPr>
        <p:txBody>
          <a:bodyPr vert="horz" lIns="0" tIns="0" rIns="0" bIns="0" rtlCol="0">
            <a:noAutofit/>
          </a:bodyPr>
          <a:lstStyle>
            <a:lvl1pPr marL="0" indent="0" algn="l" defTabSz="914400" rtl="0" eaLnBrk="1" latinLnBrk="0" hangingPunct="1">
              <a:lnSpc>
                <a:spcPts val="2200"/>
              </a:lnSpc>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1300"/>
              </a:lnSpc>
            </a:pPr>
            <a:r>
              <a:rPr lang="en-US" sz="700" dirty="0">
                <a:latin typeface="Arial" panose="020B0604020202020204" pitchFamily="34" charset="0"/>
                <a:cs typeface="Arial" panose="020B0604020202020204" pitchFamily="34" charset="0"/>
              </a:rPr>
              <a:t>Image: Adobe stock  </a:t>
            </a:r>
          </a:p>
        </p:txBody>
      </p:sp>
    </p:spTree>
    <p:extLst>
      <p:ext uri="{BB962C8B-B14F-4D97-AF65-F5344CB8AC3E}">
        <p14:creationId xmlns:p14="http://schemas.microsoft.com/office/powerpoint/2010/main" val="2700474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5081" y="392271"/>
            <a:ext cx="11521840" cy="755936"/>
          </a:xfrm>
        </p:spPr>
        <p:txBody>
          <a:bodyPr/>
          <a:lstStyle/>
          <a:p>
            <a:r>
              <a:rPr lang="en-US" dirty="0"/>
              <a:t>References / Correspondence</a:t>
            </a:r>
            <a:endParaRPr lang="de-CH" dirty="0"/>
          </a:p>
        </p:txBody>
      </p:sp>
      <p:sp>
        <p:nvSpPr>
          <p:cNvPr id="5" name="Fußzeilenplatzhalter 4"/>
          <p:cNvSpPr>
            <a:spLocks noGrp="1"/>
          </p:cNvSpPr>
          <p:nvPr>
            <p:ph type="ftr" sz="quarter" idx="11"/>
          </p:nvPr>
        </p:nvSpPr>
        <p:spPr/>
        <p:txBody>
          <a:bodyPr/>
          <a:lstStyle/>
          <a:p>
            <a:pPr algn="r"/>
            <a:r>
              <a:rPr lang="de-CH" dirty="0"/>
              <a:t>University of Basel</a:t>
            </a:r>
          </a:p>
        </p:txBody>
      </p:sp>
      <p:sp>
        <p:nvSpPr>
          <p:cNvPr id="6" name="Foliennummernplatzhalter 5"/>
          <p:cNvSpPr>
            <a:spLocks noGrp="1"/>
          </p:cNvSpPr>
          <p:nvPr>
            <p:ph type="sldNum" sz="quarter" idx="12"/>
          </p:nvPr>
        </p:nvSpPr>
        <p:spPr/>
        <p:txBody>
          <a:bodyPr/>
          <a:lstStyle/>
          <a:p>
            <a:fld id="{B3811826-9277-4232-A2B5-17D05DFC7392}" type="slidenum">
              <a:rPr lang="de-CH" smtClean="0"/>
              <a:pPr/>
              <a:t>8</a:t>
            </a:fld>
            <a:endParaRPr lang="de-CH" dirty="0"/>
          </a:p>
        </p:txBody>
      </p:sp>
      <p:sp>
        <p:nvSpPr>
          <p:cNvPr id="7" name="Rechteck 6">
            <a:extLst>
              <a:ext uri="{FF2B5EF4-FFF2-40B4-BE49-F238E27FC236}">
                <a16:creationId xmlns:a16="http://schemas.microsoft.com/office/drawing/2014/main" id="{9E4E3CDC-4F34-2911-7C61-02D58A4FC0C0}"/>
              </a:ext>
            </a:extLst>
          </p:cNvPr>
          <p:cNvSpPr/>
          <p:nvPr/>
        </p:nvSpPr>
        <p:spPr>
          <a:xfrm>
            <a:off x="0" y="5112537"/>
            <a:ext cx="11856640" cy="692951"/>
          </a:xfrm>
          <a:prstGeom prst="rect">
            <a:avLst/>
          </a:prstGeom>
          <a:solidFill>
            <a:schemeClr val="accent1">
              <a:alpha val="502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sz="1800" err="1"/>
          </a:p>
        </p:txBody>
      </p:sp>
      <p:sp>
        <p:nvSpPr>
          <p:cNvPr id="15" name="Inhaltsplatzhalter 2">
            <a:extLst>
              <a:ext uri="{FF2B5EF4-FFF2-40B4-BE49-F238E27FC236}">
                <a16:creationId xmlns:a16="http://schemas.microsoft.com/office/drawing/2014/main" id="{A56F6CA9-4A38-F3CE-EADA-28AF215B9A3D}"/>
              </a:ext>
            </a:extLst>
          </p:cNvPr>
          <p:cNvSpPr txBox="1">
            <a:spLocks/>
          </p:cNvSpPr>
          <p:nvPr/>
        </p:nvSpPr>
        <p:spPr>
          <a:xfrm>
            <a:off x="4514989" y="4829049"/>
            <a:ext cx="5971164" cy="310426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01600">
              <a:lnSpc>
                <a:spcPts val="3400"/>
              </a:lnSpc>
              <a:buClr>
                <a:schemeClr val="accent5"/>
              </a:buClr>
              <a:buSzPct val="100000"/>
            </a:pPr>
            <a:endParaRPr lang="en-US" sz="1700" spc="10" dirty="0">
              <a:solidFill>
                <a:srgbClr val="2D373C"/>
              </a:solidFill>
              <a:latin typeface="Arial" panose="020B0604020202020204" pitchFamily="34" charset="0"/>
              <a:ea typeface="Arial"/>
              <a:cs typeface="Arial" panose="020B0604020202020204" pitchFamily="34" charset="0"/>
              <a:sym typeface="Arial"/>
            </a:endParaRPr>
          </a:p>
        </p:txBody>
      </p:sp>
      <p:grpSp>
        <p:nvGrpSpPr>
          <p:cNvPr id="16" name="Gruppieren 15">
            <a:extLst>
              <a:ext uri="{FF2B5EF4-FFF2-40B4-BE49-F238E27FC236}">
                <a16:creationId xmlns:a16="http://schemas.microsoft.com/office/drawing/2014/main" id="{C66875FE-D864-782D-6299-E6526DA1A2C7}"/>
              </a:ext>
            </a:extLst>
          </p:cNvPr>
          <p:cNvGrpSpPr/>
          <p:nvPr/>
        </p:nvGrpSpPr>
        <p:grpSpPr>
          <a:xfrm>
            <a:off x="5613615" y="5306064"/>
            <a:ext cx="350333" cy="350333"/>
            <a:chOff x="6325798" y="2430435"/>
            <a:chExt cx="490282" cy="490282"/>
          </a:xfrm>
        </p:grpSpPr>
        <p:sp>
          <p:nvSpPr>
            <p:cNvPr id="17" name="Oval 16">
              <a:extLst>
                <a:ext uri="{FF2B5EF4-FFF2-40B4-BE49-F238E27FC236}">
                  <a16:creationId xmlns:a16="http://schemas.microsoft.com/office/drawing/2014/main" id="{B5F0879A-BA45-0645-9BAB-175B72040B40}"/>
                </a:ext>
              </a:extLst>
            </p:cNvPr>
            <p:cNvSpPr/>
            <p:nvPr/>
          </p:nvSpPr>
          <p:spPr>
            <a:xfrm>
              <a:off x="6325798" y="2430435"/>
              <a:ext cx="490282" cy="4902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pic>
          <p:nvPicPr>
            <p:cNvPr id="18" name="Grafik 17">
              <a:extLst>
                <a:ext uri="{FF2B5EF4-FFF2-40B4-BE49-F238E27FC236}">
                  <a16:creationId xmlns:a16="http://schemas.microsoft.com/office/drawing/2014/main" id="{19A87A4E-F2C2-5639-28F9-7D666C398C72}"/>
                </a:ext>
              </a:extLst>
            </p:cNvPr>
            <p:cNvPicPr>
              <a:picLocks noChangeAspect="1"/>
            </p:cNvPicPr>
            <p:nvPr/>
          </p:nvPicPr>
          <p:blipFill>
            <a:blip r:embed="rId2"/>
            <a:stretch>
              <a:fillRect/>
            </a:stretch>
          </p:blipFill>
          <p:spPr>
            <a:xfrm>
              <a:off x="6409003" y="2513640"/>
              <a:ext cx="323873" cy="323873"/>
            </a:xfrm>
            <a:prstGeom prst="rect">
              <a:avLst/>
            </a:prstGeom>
          </p:spPr>
        </p:pic>
      </p:grpSp>
      <p:grpSp>
        <p:nvGrpSpPr>
          <p:cNvPr id="19" name="Gruppieren 18">
            <a:extLst>
              <a:ext uri="{FF2B5EF4-FFF2-40B4-BE49-F238E27FC236}">
                <a16:creationId xmlns:a16="http://schemas.microsoft.com/office/drawing/2014/main" id="{208BA778-9360-69F4-1B37-7BD4EE650B18}"/>
              </a:ext>
            </a:extLst>
          </p:cNvPr>
          <p:cNvGrpSpPr/>
          <p:nvPr/>
        </p:nvGrpSpPr>
        <p:grpSpPr>
          <a:xfrm>
            <a:off x="2299407" y="5300485"/>
            <a:ext cx="350333" cy="350333"/>
            <a:chOff x="6325798" y="3298758"/>
            <a:chExt cx="490282" cy="490282"/>
          </a:xfrm>
        </p:grpSpPr>
        <p:sp>
          <p:nvSpPr>
            <p:cNvPr id="20" name="Oval 19">
              <a:extLst>
                <a:ext uri="{FF2B5EF4-FFF2-40B4-BE49-F238E27FC236}">
                  <a16:creationId xmlns:a16="http://schemas.microsoft.com/office/drawing/2014/main" id="{01C54F74-0509-F3E0-7D79-0FABFEDA5CCB}"/>
                </a:ext>
              </a:extLst>
            </p:cNvPr>
            <p:cNvSpPr/>
            <p:nvPr/>
          </p:nvSpPr>
          <p:spPr>
            <a:xfrm>
              <a:off x="6325798" y="3298758"/>
              <a:ext cx="490282" cy="4902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pic>
          <p:nvPicPr>
            <p:cNvPr id="21" name="Grafik 20">
              <a:extLst>
                <a:ext uri="{FF2B5EF4-FFF2-40B4-BE49-F238E27FC236}">
                  <a16:creationId xmlns:a16="http://schemas.microsoft.com/office/drawing/2014/main" id="{A7326EBF-EA80-1893-ABD2-8A8628571225}"/>
                </a:ext>
              </a:extLst>
            </p:cNvPr>
            <p:cNvPicPr>
              <a:picLocks noChangeAspect="1"/>
            </p:cNvPicPr>
            <p:nvPr/>
          </p:nvPicPr>
          <p:blipFill>
            <a:blip r:embed="rId3"/>
            <a:stretch>
              <a:fillRect/>
            </a:stretch>
          </p:blipFill>
          <p:spPr>
            <a:xfrm>
              <a:off x="6430523" y="3435887"/>
              <a:ext cx="280832" cy="216024"/>
            </a:xfrm>
            <a:prstGeom prst="rect">
              <a:avLst/>
            </a:prstGeom>
          </p:spPr>
        </p:pic>
      </p:grpSp>
      <p:sp>
        <p:nvSpPr>
          <p:cNvPr id="23" name="Textfeld 22">
            <a:extLst>
              <a:ext uri="{FF2B5EF4-FFF2-40B4-BE49-F238E27FC236}">
                <a16:creationId xmlns:a16="http://schemas.microsoft.com/office/drawing/2014/main" id="{345D0C1B-5ED6-3A31-CDEB-5B180C333572}"/>
              </a:ext>
            </a:extLst>
          </p:cNvPr>
          <p:cNvSpPr txBox="1"/>
          <p:nvPr/>
        </p:nvSpPr>
        <p:spPr>
          <a:xfrm>
            <a:off x="2362200" y="2743200"/>
            <a:ext cx="0" cy="0"/>
          </a:xfrm>
          <a:prstGeom prst="rect">
            <a:avLst/>
          </a:prstGeom>
          <a:noFill/>
        </p:spPr>
        <p:txBody>
          <a:bodyPr wrap="none" lIns="0" tIns="0" rIns="0" bIns="0" rtlCol="0">
            <a:noAutofit/>
          </a:bodyPr>
          <a:lstStyle/>
          <a:p>
            <a:pPr>
              <a:lnSpc>
                <a:spcPts val="2200"/>
              </a:lnSpc>
            </a:pPr>
            <a:endParaRPr lang="de-DE" dirty="0"/>
          </a:p>
        </p:txBody>
      </p:sp>
      <p:sp>
        <p:nvSpPr>
          <p:cNvPr id="26" name="Inhaltsplatzhalter 2">
            <a:extLst>
              <a:ext uri="{FF2B5EF4-FFF2-40B4-BE49-F238E27FC236}">
                <a16:creationId xmlns:a16="http://schemas.microsoft.com/office/drawing/2014/main" id="{16D455B1-7220-4ABD-D5E8-0712A4C25D66}"/>
              </a:ext>
            </a:extLst>
          </p:cNvPr>
          <p:cNvSpPr txBox="1">
            <a:spLocks/>
          </p:cNvSpPr>
          <p:nvPr/>
        </p:nvSpPr>
        <p:spPr>
          <a:xfrm>
            <a:off x="2672729" y="5240083"/>
            <a:ext cx="9989645" cy="869224"/>
          </a:xfrm>
          <a:prstGeom prst="rect">
            <a:avLst/>
          </a:prstGeom>
        </p:spPr>
        <p:txBody>
          <a:bodyPr vert="horz" lIns="0" tIns="0" rIns="0" bIns="0" rtlCol="0">
            <a:noAutofit/>
          </a:bodyPr>
          <a:lstStyle>
            <a:lvl1pPr marL="0" indent="0" algn="l" defTabSz="914400" rtl="0" eaLnBrk="1" latinLnBrk="0" hangingPunct="1">
              <a:lnSpc>
                <a:spcPts val="2200"/>
              </a:lnSpc>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01600">
              <a:lnSpc>
                <a:spcPts val="3400"/>
              </a:lnSpc>
              <a:buClr>
                <a:schemeClr val="accent5"/>
              </a:buClr>
              <a:buSzPct val="100000"/>
            </a:pPr>
            <a:r>
              <a:rPr lang="en-US" sz="1700" spc="10" dirty="0">
                <a:solidFill>
                  <a:srgbClr val="2D373C"/>
                </a:solidFill>
                <a:latin typeface="Arial" panose="020B0604020202020204" pitchFamily="34" charset="0"/>
                <a:ea typeface="Arial"/>
                <a:cs typeface="Arial" panose="020B0604020202020204" pitchFamily="34" charset="0"/>
                <a:sym typeface="Arial"/>
              </a:rPr>
              <a:t>fabi.mueller@unibas.ch                 Fabian D. Mueller  https://orcid.org/0000-0002-0105-700</a:t>
            </a:r>
          </a:p>
        </p:txBody>
      </p:sp>
      <p:sp>
        <p:nvSpPr>
          <p:cNvPr id="24" name="Textfeld 23">
            <a:extLst>
              <a:ext uri="{FF2B5EF4-FFF2-40B4-BE49-F238E27FC236}">
                <a16:creationId xmlns:a16="http://schemas.microsoft.com/office/drawing/2014/main" id="{CD1ED9AE-F5C6-38EA-C197-F18461F4103F}"/>
              </a:ext>
            </a:extLst>
          </p:cNvPr>
          <p:cNvSpPr txBox="1"/>
          <p:nvPr/>
        </p:nvSpPr>
        <p:spPr>
          <a:xfrm>
            <a:off x="334801" y="1339388"/>
            <a:ext cx="6083754" cy="2640916"/>
          </a:xfrm>
          <a:prstGeom prst="rect">
            <a:avLst/>
          </a:prstGeom>
          <a:noFill/>
        </p:spPr>
        <p:txBody>
          <a:bodyPr wrap="square" lIns="0" tIns="0" rIns="0" bIns="0" rtlCol="0">
            <a:spAutoFit/>
          </a:bodyPr>
          <a:lstStyle/>
          <a:p>
            <a:pPr marL="342900" marR="16510" indent="-342900">
              <a:lnSpc>
                <a:spcPts val="1680"/>
              </a:lnSpc>
              <a:spcBef>
                <a:spcPts val="5"/>
              </a:spcBef>
              <a:spcAft>
                <a:spcPts val="1000"/>
              </a:spcAft>
              <a:buFont typeface="+mj-lt"/>
              <a:buAutoNum type="arabicParenBoth"/>
            </a:pPr>
            <a:r>
              <a:rPr lang="en-GB" altLang="x-none" sz="1400" dirty="0" err="1">
                <a:solidFill>
                  <a:schemeClr val="accent3"/>
                </a:solidFill>
                <a:latin typeface="Arial" panose="020B0604020202020204" pitchFamily="34" charset="0"/>
                <a:cs typeface="Arial" panose="020B0604020202020204" pitchFamily="34" charset="0"/>
              </a:rPr>
              <a:t>Faravelli</a:t>
            </a:r>
            <a:r>
              <a:rPr lang="en-GB" altLang="x-none" sz="1400" dirty="0">
                <a:solidFill>
                  <a:schemeClr val="accent3"/>
                </a:solidFill>
                <a:latin typeface="Arial" panose="020B0604020202020204" pitchFamily="34" charset="0"/>
                <a:cs typeface="Arial" panose="020B0604020202020204" pitchFamily="34" charset="0"/>
              </a:rPr>
              <a:t>, C., Zucchi, T., Viviani, B., </a:t>
            </a:r>
            <a:r>
              <a:rPr lang="en-GB" altLang="x-none" sz="1400" dirty="0" err="1">
                <a:solidFill>
                  <a:schemeClr val="accent3"/>
                </a:solidFill>
                <a:latin typeface="Arial" panose="020B0604020202020204" pitchFamily="34" charset="0"/>
                <a:cs typeface="Arial" panose="020B0604020202020204" pitchFamily="34" charset="0"/>
              </a:rPr>
              <a:t>Salmoria</a:t>
            </a:r>
            <a:r>
              <a:rPr lang="en-GB" altLang="x-none" sz="1400" dirty="0">
                <a:solidFill>
                  <a:schemeClr val="accent3"/>
                </a:solidFill>
                <a:latin typeface="Arial" panose="020B0604020202020204" pitchFamily="34" charset="0"/>
                <a:cs typeface="Arial" panose="020B0604020202020204" pitchFamily="34" charset="0"/>
              </a:rPr>
              <a:t>, R., Perone, A., </a:t>
            </a:r>
            <a:br>
              <a:rPr lang="en-GB" altLang="x-none" sz="1400" dirty="0">
                <a:solidFill>
                  <a:schemeClr val="accent3"/>
                </a:solidFill>
                <a:latin typeface="Arial" panose="020B0604020202020204" pitchFamily="34" charset="0"/>
                <a:cs typeface="Arial" panose="020B0604020202020204" pitchFamily="34" charset="0"/>
              </a:rPr>
            </a:br>
            <a:r>
              <a:rPr lang="en-GB" altLang="x-none" sz="1400" dirty="0" err="1">
                <a:solidFill>
                  <a:schemeClr val="accent3"/>
                </a:solidFill>
                <a:latin typeface="Arial" panose="020B0604020202020204" pitchFamily="34" charset="0"/>
                <a:cs typeface="Arial" panose="020B0604020202020204" pitchFamily="34" charset="0"/>
              </a:rPr>
              <a:t>Paionni</a:t>
            </a:r>
            <a:r>
              <a:rPr lang="en-GB" altLang="x-none" sz="1400" dirty="0">
                <a:solidFill>
                  <a:schemeClr val="accent3"/>
                </a:solidFill>
                <a:latin typeface="Arial" panose="020B0604020202020204" pitchFamily="34" charset="0"/>
                <a:cs typeface="Arial" panose="020B0604020202020204" pitchFamily="34" charset="0"/>
              </a:rPr>
              <a:t>, A., </a:t>
            </a:r>
            <a:r>
              <a:rPr lang="en-GB" altLang="x-none" sz="1400" dirty="0" err="1">
                <a:solidFill>
                  <a:schemeClr val="accent3"/>
                </a:solidFill>
                <a:latin typeface="Arial" panose="020B0604020202020204" pitchFamily="34" charset="0"/>
                <a:cs typeface="Arial" panose="020B0604020202020204" pitchFamily="34" charset="0"/>
              </a:rPr>
              <a:t>Scarpato</a:t>
            </a:r>
            <a:r>
              <a:rPr lang="en-GB" altLang="x-none" sz="1400" dirty="0">
                <a:solidFill>
                  <a:schemeClr val="accent3"/>
                </a:solidFill>
                <a:latin typeface="Arial" panose="020B0604020202020204" pitchFamily="34" charset="0"/>
                <a:cs typeface="Arial" panose="020B0604020202020204" pitchFamily="34" charset="0"/>
              </a:rPr>
              <a:t>, A., </a:t>
            </a:r>
            <a:r>
              <a:rPr lang="en-GB" altLang="x-none" sz="1400" dirty="0" err="1">
                <a:solidFill>
                  <a:schemeClr val="accent3"/>
                </a:solidFill>
                <a:latin typeface="Arial" panose="020B0604020202020204" pitchFamily="34" charset="0"/>
                <a:cs typeface="Arial" panose="020B0604020202020204" pitchFamily="34" charset="0"/>
              </a:rPr>
              <a:t>Vigliaturo</a:t>
            </a:r>
            <a:r>
              <a:rPr lang="en-GB" altLang="x-none" sz="1400" dirty="0">
                <a:solidFill>
                  <a:schemeClr val="accent3"/>
                </a:solidFill>
                <a:latin typeface="Arial" panose="020B0604020202020204" pitchFamily="34" charset="0"/>
                <a:cs typeface="Arial" panose="020B0604020202020204" pitchFamily="34" charset="0"/>
              </a:rPr>
              <a:t>, D., </a:t>
            </a:r>
            <a:r>
              <a:rPr lang="en-GB" altLang="x-none" sz="1400" dirty="0" err="1">
                <a:solidFill>
                  <a:schemeClr val="accent3"/>
                </a:solidFill>
                <a:latin typeface="Arial" panose="020B0604020202020204" pitchFamily="34" charset="0"/>
                <a:cs typeface="Arial" panose="020B0604020202020204" pitchFamily="34" charset="0"/>
              </a:rPr>
              <a:t>Rosi</a:t>
            </a:r>
            <a:r>
              <a:rPr lang="en-GB" altLang="x-none" sz="1400" dirty="0">
                <a:solidFill>
                  <a:schemeClr val="accent3"/>
                </a:solidFill>
                <a:latin typeface="Arial" panose="020B0604020202020204" pitchFamily="34" charset="0"/>
                <a:cs typeface="Arial" panose="020B0604020202020204" pitchFamily="34" charset="0"/>
              </a:rPr>
              <a:t>, S., </a:t>
            </a:r>
            <a:r>
              <a:rPr lang="en-GB" altLang="x-none" sz="1400" dirty="0" err="1">
                <a:solidFill>
                  <a:schemeClr val="accent3"/>
                </a:solidFill>
                <a:latin typeface="Arial" panose="020B0604020202020204" pitchFamily="34" charset="0"/>
                <a:cs typeface="Arial" panose="020B0604020202020204" pitchFamily="34" charset="0"/>
              </a:rPr>
              <a:t>D'adamo</a:t>
            </a:r>
            <a:r>
              <a:rPr lang="en-GB" altLang="x-none" sz="1400" dirty="0">
                <a:solidFill>
                  <a:schemeClr val="accent3"/>
                </a:solidFill>
                <a:latin typeface="Arial" panose="020B0604020202020204" pitchFamily="34" charset="0"/>
                <a:cs typeface="Arial" panose="020B0604020202020204" pitchFamily="34" charset="0"/>
              </a:rPr>
              <a:t>, D., </a:t>
            </a:r>
            <a:r>
              <a:rPr lang="en-GB" altLang="x-none" sz="1400" dirty="0" err="1">
                <a:solidFill>
                  <a:schemeClr val="accent3"/>
                </a:solidFill>
                <a:latin typeface="Arial" panose="020B0604020202020204" pitchFamily="34" charset="0"/>
                <a:cs typeface="Arial" panose="020B0604020202020204" pitchFamily="34" charset="0"/>
              </a:rPr>
              <a:t>Bartolozzi</a:t>
            </a:r>
            <a:r>
              <a:rPr lang="en-GB" altLang="x-none" sz="1400" dirty="0">
                <a:solidFill>
                  <a:schemeClr val="accent3"/>
                </a:solidFill>
                <a:latin typeface="Arial" panose="020B0604020202020204" pitchFamily="34" charset="0"/>
                <a:cs typeface="Arial" panose="020B0604020202020204" pitchFamily="34" charset="0"/>
              </a:rPr>
              <a:t>, D., Cecchi, C., &amp; </a:t>
            </a:r>
            <a:r>
              <a:rPr lang="en-GB" altLang="x-none" sz="1400" dirty="0" err="1">
                <a:solidFill>
                  <a:schemeClr val="accent3"/>
                </a:solidFill>
                <a:latin typeface="Arial" panose="020B0604020202020204" pitchFamily="34" charset="0"/>
                <a:cs typeface="Arial" panose="020B0604020202020204" pitchFamily="34" charset="0"/>
              </a:rPr>
              <a:t>Abrardi</a:t>
            </a:r>
            <a:r>
              <a:rPr lang="en-GB" altLang="x-none" sz="1400" dirty="0">
                <a:solidFill>
                  <a:schemeClr val="accent3"/>
                </a:solidFill>
                <a:latin typeface="Arial" panose="020B0604020202020204" pitchFamily="34" charset="0"/>
                <a:cs typeface="Arial" panose="020B0604020202020204" pitchFamily="34" charset="0"/>
              </a:rPr>
              <a:t>, L. (2000). </a:t>
            </a:r>
            <a:br>
              <a:rPr lang="en-GB" altLang="x-none" sz="1400" dirty="0">
                <a:solidFill>
                  <a:schemeClr val="accent3"/>
                </a:solidFill>
                <a:latin typeface="Arial" panose="020B0604020202020204" pitchFamily="34" charset="0"/>
                <a:cs typeface="Arial" panose="020B0604020202020204" pitchFamily="34" charset="0"/>
              </a:rPr>
            </a:br>
            <a:r>
              <a:rPr lang="en-GB" altLang="x-none" sz="1400" dirty="0">
                <a:solidFill>
                  <a:schemeClr val="accent3"/>
                </a:solidFill>
                <a:latin typeface="Arial" panose="020B0604020202020204" pitchFamily="34" charset="0"/>
                <a:cs typeface="Arial" panose="020B0604020202020204" pitchFamily="34" charset="0"/>
              </a:rPr>
              <a:t>Epidemiology of social phobia: a clinical approach.</a:t>
            </a:r>
            <a:br>
              <a:rPr lang="en-GB" altLang="x-none" sz="1400" dirty="0">
                <a:solidFill>
                  <a:schemeClr val="accent3"/>
                </a:solidFill>
                <a:latin typeface="Arial" panose="020B0604020202020204" pitchFamily="34" charset="0"/>
                <a:cs typeface="Arial" panose="020B0604020202020204" pitchFamily="34" charset="0"/>
              </a:rPr>
            </a:br>
            <a:r>
              <a:rPr lang="en-GB" altLang="x-none" sz="1400" dirty="0">
                <a:solidFill>
                  <a:schemeClr val="accent3"/>
                </a:solidFill>
                <a:latin typeface="Arial" panose="020B0604020202020204" pitchFamily="34" charset="0"/>
                <a:cs typeface="Arial" panose="020B0604020202020204" pitchFamily="34" charset="0"/>
              </a:rPr>
              <a:t>European psychiatry: Journal of the Association of European Psychiatrists, 15(1), 17–24. </a:t>
            </a:r>
          </a:p>
          <a:p>
            <a:pPr marL="342900" marR="16510" indent="-342900">
              <a:lnSpc>
                <a:spcPts val="1680"/>
              </a:lnSpc>
              <a:spcBef>
                <a:spcPts val="5"/>
              </a:spcBef>
              <a:spcAft>
                <a:spcPts val="1000"/>
              </a:spcAft>
              <a:buFont typeface="+mj-lt"/>
              <a:buAutoNum type="arabicParenBoth"/>
            </a:pPr>
            <a:r>
              <a:rPr lang="en-GB" altLang="x-none" sz="1400" dirty="0">
                <a:solidFill>
                  <a:schemeClr val="accent3"/>
                </a:solidFill>
                <a:latin typeface="Arial" panose="020B0604020202020204" pitchFamily="34" charset="0"/>
                <a:cs typeface="Arial" panose="020B0604020202020204" pitchFamily="34" charset="0"/>
              </a:rPr>
              <a:t>Stein, M. B., &amp; Stein, D. J. (2008). Social anxiety disorder. </a:t>
            </a:r>
            <a:br>
              <a:rPr lang="en-GB" altLang="x-none" sz="1400" dirty="0">
                <a:solidFill>
                  <a:schemeClr val="accent3"/>
                </a:solidFill>
                <a:latin typeface="Arial" panose="020B0604020202020204" pitchFamily="34" charset="0"/>
                <a:cs typeface="Arial" panose="020B0604020202020204" pitchFamily="34" charset="0"/>
              </a:rPr>
            </a:br>
            <a:r>
              <a:rPr lang="en-GB" altLang="x-none" sz="1400" dirty="0">
                <a:solidFill>
                  <a:schemeClr val="accent3"/>
                </a:solidFill>
                <a:latin typeface="Arial" panose="020B0604020202020204" pitchFamily="34" charset="0"/>
                <a:cs typeface="Arial" panose="020B0604020202020204" pitchFamily="34" charset="0"/>
              </a:rPr>
              <a:t>Lancet (London, England), 371(9618), 1115–1125. </a:t>
            </a:r>
          </a:p>
          <a:p>
            <a:pPr marL="342900" marR="16510" indent="-342900">
              <a:lnSpc>
                <a:spcPts val="1680"/>
              </a:lnSpc>
              <a:spcBef>
                <a:spcPts val="5"/>
              </a:spcBef>
              <a:spcAft>
                <a:spcPts val="1000"/>
              </a:spcAft>
              <a:buFont typeface="+mj-lt"/>
              <a:buAutoNum type="arabicParenBoth"/>
            </a:pPr>
            <a:r>
              <a:rPr lang="en-GB" altLang="x-none" sz="1400" dirty="0">
                <a:solidFill>
                  <a:schemeClr val="accent3"/>
                </a:solidFill>
                <a:latin typeface="Arial" panose="020B0604020202020204" pitchFamily="34" charset="0"/>
                <a:cs typeface="Arial" panose="020B0604020202020204" pitchFamily="34" charset="0"/>
              </a:rPr>
              <a:t>Schulze, L., </a:t>
            </a:r>
            <a:r>
              <a:rPr lang="en-GB" altLang="x-none" sz="1400" dirty="0" err="1">
                <a:solidFill>
                  <a:schemeClr val="accent3"/>
                </a:solidFill>
                <a:latin typeface="Arial" panose="020B0604020202020204" pitchFamily="34" charset="0"/>
                <a:cs typeface="Arial" panose="020B0604020202020204" pitchFamily="34" charset="0"/>
              </a:rPr>
              <a:t>Renneberg</a:t>
            </a:r>
            <a:r>
              <a:rPr lang="en-GB" altLang="x-none" sz="1400" dirty="0">
                <a:solidFill>
                  <a:schemeClr val="accent3"/>
                </a:solidFill>
                <a:latin typeface="Arial" panose="020B0604020202020204" pitchFamily="34" charset="0"/>
                <a:cs typeface="Arial" panose="020B0604020202020204" pitchFamily="34" charset="0"/>
              </a:rPr>
              <a:t>, B., &amp; Lobmaier, J. S. (2013). </a:t>
            </a:r>
            <a:br>
              <a:rPr lang="en-GB" altLang="x-none" sz="1400" dirty="0">
                <a:solidFill>
                  <a:schemeClr val="accent3"/>
                </a:solidFill>
                <a:latin typeface="Arial" panose="020B0604020202020204" pitchFamily="34" charset="0"/>
                <a:cs typeface="Arial" panose="020B0604020202020204" pitchFamily="34" charset="0"/>
              </a:rPr>
            </a:br>
            <a:r>
              <a:rPr lang="en-GB" altLang="x-none" sz="1400" dirty="0">
                <a:solidFill>
                  <a:schemeClr val="accent3"/>
                </a:solidFill>
                <a:latin typeface="Arial" panose="020B0604020202020204" pitchFamily="34" charset="0"/>
                <a:cs typeface="Arial" panose="020B0604020202020204" pitchFamily="34" charset="0"/>
              </a:rPr>
              <a:t>Gaze perception in social anxiety and social anxiety disorder. </a:t>
            </a:r>
            <a:br>
              <a:rPr lang="en-GB" altLang="x-none" sz="1400" dirty="0">
                <a:solidFill>
                  <a:schemeClr val="accent3"/>
                </a:solidFill>
                <a:latin typeface="Arial" panose="020B0604020202020204" pitchFamily="34" charset="0"/>
                <a:cs typeface="Arial" panose="020B0604020202020204" pitchFamily="34" charset="0"/>
              </a:rPr>
            </a:br>
            <a:r>
              <a:rPr lang="en-GB" altLang="x-none" sz="1400" dirty="0">
                <a:solidFill>
                  <a:schemeClr val="accent3"/>
                </a:solidFill>
                <a:latin typeface="Arial" panose="020B0604020202020204" pitchFamily="34" charset="0"/>
                <a:cs typeface="Arial" panose="020B0604020202020204" pitchFamily="34" charset="0"/>
              </a:rPr>
              <a:t>Frontiers in human neuroscience, 7, 872. </a:t>
            </a:r>
            <a:endParaRPr lang="en-US" sz="1400" dirty="0">
              <a:solidFill>
                <a:schemeClr val="accent3"/>
              </a:solidFill>
              <a:latin typeface="Arial" panose="020B0604020202020204" pitchFamily="34" charset="0"/>
              <a:ea typeface="ＭＳ Ｐゴシック" charset="-128"/>
              <a:cs typeface="Arial" panose="020B0604020202020204" pitchFamily="34" charset="0"/>
            </a:endParaRPr>
          </a:p>
        </p:txBody>
      </p:sp>
      <p:sp>
        <p:nvSpPr>
          <p:cNvPr id="27" name="Datumsplatzhalter 3">
            <a:extLst>
              <a:ext uri="{FF2B5EF4-FFF2-40B4-BE49-F238E27FC236}">
                <a16:creationId xmlns:a16="http://schemas.microsoft.com/office/drawing/2014/main" id="{409571EF-0307-00F5-A2AC-F5E994075AFD}"/>
              </a:ext>
            </a:extLst>
          </p:cNvPr>
          <p:cNvSpPr>
            <a:spLocks noGrp="1"/>
          </p:cNvSpPr>
          <p:nvPr>
            <p:ph type="dt" sz="half" idx="10"/>
          </p:nvPr>
        </p:nvSpPr>
        <p:spPr>
          <a:xfrm>
            <a:off x="334800" y="6524626"/>
            <a:ext cx="5178760" cy="180000"/>
          </a:xfrm>
        </p:spPr>
        <p:txBody>
          <a:bodyPr/>
          <a:lstStyle/>
          <a:p>
            <a:r>
              <a:rPr lang="de-CH"/>
              <a:t>Virtual Reality Gaze Exposure Treatment Reduces State Anxiety During Public Speaking: An RCT</a:t>
            </a:r>
          </a:p>
        </p:txBody>
      </p:sp>
    </p:spTree>
    <p:extLst>
      <p:ext uri="{BB962C8B-B14F-4D97-AF65-F5344CB8AC3E}">
        <p14:creationId xmlns:p14="http://schemas.microsoft.com/office/powerpoint/2010/main" val="164553006"/>
      </p:ext>
    </p:extLst>
  </p:cSld>
  <p:clrMapOvr>
    <a:masterClrMapping/>
  </p:clrMapOvr>
</p:sld>
</file>

<file path=ppt/theme/theme1.xml><?xml version="1.0" encoding="utf-8"?>
<a:theme xmlns:a="http://schemas.openxmlformats.org/drawingml/2006/main" name="uni_basel_V04_de">
  <a:themeElements>
    <a:clrScheme name="Uni Basel">
      <a:dk1>
        <a:srgbClr val="000000"/>
      </a:dk1>
      <a:lt1>
        <a:srgbClr val="FFFFFF"/>
      </a:lt1>
      <a:dk2>
        <a:srgbClr val="006E6E"/>
      </a:dk2>
      <a:lt2>
        <a:srgbClr val="BEC3C8"/>
      </a:lt2>
      <a:accent1>
        <a:srgbClr val="A5D7D2"/>
      </a:accent1>
      <a:accent2>
        <a:srgbClr val="1EA5A5"/>
      </a:accent2>
      <a:accent3>
        <a:srgbClr val="2D373C"/>
      </a:accent3>
      <a:accent4>
        <a:srgbClr val="8C9196"/>
      </a:accent4>
      <a:accent5>
        <a:srgbClr val="D20537"/>
      </a:accent5>
      <a:accent6>
        <a:srgbClr val="EB829B"/>
      </a:accent6>
      <a:hlink>
        <a:srgbClr val="000000"/>
      </a:hlink>
      <a:folHlink>
        <a:srgbClr val="000000"/>
      </a:folHlink>
    </a:clrScheme>
    <a:fontScheme name="Uni Basel">
      <a:majorFont>
        <a:latin typeface="Georgia"/>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2200"/>
          </a:lnSpc>
          <a:defRPr dirty="0"/>
        </a:defPPr>
      </a:lstStyle>
    </a:txDef>
  </a:objectDefaults>
  <a:extraClrSchemeLst>
    <a:extraClrScheme>
      <a:clrScheme name="Uni Basel">
        <a:dk1>
          <a:srgbClr val="000000"/>
        </a:dk1>
        <a:lt1>
          <a:srgbClr val="FFFFFF"/>
        </a:lt1>
        <a:dk2>
          <a:srgbClr val="006E6E"/>
        </a:dk2>
        <a:lt2>
          <a:srgbClr val="BEC3C8"/>
        </a:lt2>
        <a:accent1>
          <a:srgbClr val="A5D7D2"/>
        </a:accent1>
        <a:accent2>
          <a:srgbClr val="1EA5A5"/>
        </a:accent2>
        <a:accent3>
          <a:srgbClr val="2D373C"/>
        </a:accent3>
        <a:accent4>
          <a:srgbClr val="8C9196"/>
        </a:accent4>
        <a:accent5>
          <a:srgbClr val="D20537"/>
        </a:accent5>
        <a:accent6>
          <a:srgbClr val="EB829B"/>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uni_basel_V04_de</Template>
  <TotalTime>0</TotalTime>
  <Words>1228</Words>
  <Application>Microsoft Macintosh PowerPoint</Application>
  <PresentationFormat>Breitbild</PresentationFormat>
  <Paragraphs>71</Paragraphs>
  <Slides>8</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8</vt:i4>
      </vt:variant>
    </vt:vector>
  </HeadingPairs>
  <TitlesOfParts>
    <vt:vector size="13" baseType="lpstr">
      <vt:lpstr>Arial</vt:lpstr>
      <vt:lpstr>Calibri</vt:lpstr>
      <vt:lpstr>Georgia</vt:lpstr>
      <vt:lpstr>Systemschrift Normal</vt:lpstr>
      <vt:lpstr>uni_basel_V04_de</vt:lpstr>
      <vt:lpstr>Virtual Reality Gaze Exposure Treatment Reduces State Anxiety During Public Speaking An RCT</vt:lpstr>
      <vt:lpstr>PowerPoint-Präsentation</vt:lpstr>
      <vt:lpstr>Gaze exposure treatment</vt:lpstr>
      <vt:lpstr>Study Design</vt:lpstr>
      <vt:lpstr>Public speaking test </vt:lpstr>
      <vt:lpstr>Results</vt:lpstr>
      <vt:lpstr>PowerPoint-Präsentation</vt:lpstr>
      <vt:lpstr>References / Correspondence</vt:lpstr>
    </vt:vector>
  </TitlesOfParts>
  <Company>Universität Basel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Titel-/Kapitelfolie, Titel 1 Titel 2</dc:title>
  <dc:creator>Nicole Franke</dc:creator>
  <cp:lastModifiedBy>Microsoft Office-Benutzer</cp:lastModifiedBy>
  <cp:revision>455</cp:revision>
  <dcterms:created xsi:type="dcterms:W3CDTF">2019-11-04T14:58:36Z</dcterms:created>
  <dcterms:modified xsi:type="dcterms:W3CDTF">2025-01-22T15:19:37Z</dcterms:modified>
</cp:coreProperties>
</file>