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2"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7" userDrawn="1">
          <p15:clr>
            <a:srgbClr val="A4A3A4"/>
          </p15:clr>
        </p15:guide>
        <p15:guide id="2" pos="95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8EC"/>
    <a:srgbClr val="CEE8EC"/>
    <a:srgbClr val="A5D7D2"/>
    <a:srgbClr val="BEC3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5"/>
    <p:restoredTop sz="94640"/>
  </p:normalViewPr>
  <p:slideViewPr>
    <p:cSldViewPr snapToGrid="0">
      <p:cViewPr varScale="1">
        <p:scale>
          <a:sx n="33" d="100"/>
          <a:sy n="33" d="100"/>
        </p:scale>
        <p:origin x="3280" y="328"/>
      </p:cViewPr>
      <p:guideLst>
        <p:guide orient="horz" pos="25207"/>
        <p:guide pos="9513"/>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06AC7-A5A4-1341-B458-006DCC347C56}" type="datetimeFigureOut">
              <a:rPr lang="de-DE" smtClean="0"/>
              <a:t>17.09.25</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14C5-4339-4D4E-AA67-6721E1F451A4}" type="slidenum">
              <a:rPr lang="de-DE" smtClean="0"/>
              <a:t>‹Nr.›</a:t>
            </a:fld>
            <a:endParaRPr lang="de-DE"/>
          </a:p>
        </p:txBody>
      </p:sp>
    </p:spTree>
    <p:extLst>
      <p:ext uri="{BB962C8B-B14F-4D97-AF65-F5344CB8AC3E}">
        <p14:creationId xmlns:p14="http://schemas.microsoft.com/office/powerpoint/2010/main" val="422789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A3C14C5-4339-4D4E-AA67-6721E1F451A4}" type="slidenum">
              <a:rPr lang="de-DE" smtClean="0"/>
              <a:t>1</a:t>
            </a:fld>
            <a:endParaRPr lang="de-DE"/>
          </a:p>
        </p:txBody>
      </p:sp>
    </p:spTree>
    <p:extLst>
      <p:ext uri="{BB962C8B-B14F-4D97-AF65-F5344CB8AC3E}">
        <p14:creationId xmlns:p14="http://schemas.microsoft.com/office/powerpoint/2010/main" val="29991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_Template_Uni BS NMC">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4DB498AF-71FF-8D2C-4E11-785BC6928567}"/>
              </a:ext>
            </a:extLst>
          </p:cNvPr>
          <p:cNvSpPr>
            <a:spLocks noGrp="1"/>
          </p:cNvSpPr>
          <p:nvPr>
            <p:ph type="body" sz="quarter" idx="13" hasCustomPrompt="1"/>
          </p:nvPr>
        </p:nvSpPr>
        <p:spPr>
          <a:xfrm>
            <a:off x="1036354" y="4356600"/>
            <a:ext cx="28143484" cy="3011547"/>
          </a:xfrm>
          <a:prstGeom prst="rect">
            <a:avLst/>
          </a:prstGeom>
        </p:spPr>
        <p:txBody>
          <a:bodyPr lIns="0" tIns="0" rIns="0" bIns="0"/>
          <a:lstStyle>
            <a:lvl1pPr>
              <a:defRPr sz="10000" b="1">
                <a:latin typeface="Arial" panose="020B0604020202020204" pitchFamily="34" charset="0"/>
                <a:cs typeface="Arial" panose="020B0604020202020204" pitchFamily="34" charset="0"/>
              </a:defRPr>
            </a:lvl1pPr>
          </a:lstStyle>
          <a:p>
            <a:pPr lvl="0"/>
            <a:r>
              <a:rPr lang="de-DE" dirty="0"/>
              <a:t>Enter Title Here (Arial bold 100pt)</a:t>
            </a:r>
          </a:p>
        </p:txBody>
      </p:sp>
      <p:sp>
        <p:nvSpPr>
          <p:cNvPr id="13" name="Textplatzhalter 12">
            <a:extLst>
              <a:ext uri="{FF2B5EF4-FFF2-40B4-BE49-F238E27FC236}">
                <a16:creationId xmlns:a16="http://schemas.microsoft.com/office/drawing/2014/main" id="{D58278C9-3D74-7D9E-CD00-F55CBBF59611}"/>
              </a:ext>
            </a:extLst>
          </p:cNvPr>
          <p:cNvSpPr>
            <a:spLocks noGrp="1"/>
          </p:cNvSpPr>
          <p:nvPr>
            <p:ph type="body" sz="quarter" idx="14" hasCustomPrompt="1"/>
          </p:nvPr>
        </p:nvSpPr>
        <p:spPr>
          <a:xfrm>
            <a:off x="1131888" y="8950735"/>
            <a:ext cx="28047950" cy="2012398"/>
          </a:xfrm>
          <a:prstGeom prst="rect">
            <a:avLst/>
          </a:prstGeom>
        </p:spPr>
        <p:txBody>
          <a:bodyPr lIns="0" tIns="0" rIns="0" bIns="0"/>
          <a:lstStyle>
            <a:lvl1pPr>
              <a:defRPr sz="3000" b="0" i="0">
                <a:latin typeface="Arial" panose="020B0604020202020204" pitchFamily="34" charset="0"/>
                <a:cs typeface="Arial" panose="020B0604020202020204" pitchFamily="34" charset="0"/>
              </a:defRPr>
            </a:lvl1pPr>
          </a:lstStyle>
          <a:p>
            <a:pPr lvl="0"/>
            <a:r>
              <a:rPr lang="de-DE" dirty="0" err="1"/>
              <a:t>Author</a:t>
            </a:r>
            <a:r>
              <a:rPr lang="de-DE" dirty="0"/>
              <a:t>(s), date, </a:t>
            </a:r>
            <a:r>
              <a:rPr lang="de-DE" dirty="0" err="1"/>
              <a:t>if</a:t>
            </a:r>
            <a:r>
              <a:rPr lang="de-DE" dirty="0"/>
              <a:t> </a:t>
            </a:r>
            <a:r>
              <a:rPr lang="de-DE" dirty="0" err="1"/>
              <a:t>applicable</a:t>
            </a:r>
            <a:r>
              <a:rPr lang="de-DE" dirty="0"/>
              <a:t>, </a:t>
            </a:r>
            <a:r>
              <a:rPr lang="de-DE" dirty="0" err="1"/>
              <a:t>event</a:t>
            </a:r>
            <a:r>
              <a:rPr lang="de-DE" dirty="0"/>
              <a:t>, </a:t>
            </a:r>
            <a:r>
              <a:rPr lang="de-DE" dirty="0" err="1"/>
              <a:t>if</a:t>
            </a:r>
            <a:r>
              <a:rPr lang="de-DE" dirty="0"/>
              <a:t> </a:t>
            </a:r>
            <a:r>
              <a:rPr lang="de-DE" dirty="0" err="1"/>
              <a:t>applicable</a:t>
            </a:r>
            <a:r>
              <a:rPr lang="de-DE" dirty="0"/>
              <a:t>, Arial Standard 30pt</a:t>
            </a:r>
          </a:p>
        </p:txBody>
      </p:sp>
      <p:sp>
        <p:nvSpPr>
          <p:cNvPr id="22" name="Bildplatzhalter 21">
            <a:extLst>
              <a:ext uri="{FF2B5EF4-FFF2-40B4-BE49-F238E27FC236}">
                <a16:creationId xmlns:a16="http://schemas.microsoft.com/office/drawing/2014/main" id="{1D5AE688-00AD-FF88-EE60-F361F80CE661}"/>
              </a:ext>
            </a:extLst>
          </p:cNvPr>
          <p:cNvSpPr>
            <a:spLocks noGrp="1"/>
          </p:cNvSpPr>
          <p:nvPr>
            <p:ph type="pic" sz="quarter" idx="17" hasCustomPrompt="1"/>
          </p:nvPr>
        </p:nvSpPr>
        <p:spPr>
          <a:xfrm>
            <a:off x="2716213" y="37099875"/>
            <a:ext cx="2955925" cy="3950607"/>
          </a:xfrm>
          <a:prstGeom prst="rect">
            <a:avLst/>
          </a:prstGeom>
        </p:spPr>
        <p:txBody>
          <a:bodyPr/>
          <a:lstStyle/>
          <a:p>
            <a:r>
              <a:rPr lang="de-DE" dirty="0" err="1"/>
              <a:t>Your</a:t>
            </a:r>
            <a:r>
              <a:rPr lang="de-DE" dirty="0"/>
              <a:t> </a:t>
            </a:r>
            <a:r>
              <a:rPr lang="de-DE" dirty="0" err="1"/>
              <a:t>portrait</a:t>
            </a:r>
            <a:endParaRPr lang="de-DE" dirty="0"/>
          </a:p>
        </p:txBody>
      </p:sp>
      <p:sp>
        <p:nvSpPr>
          <p:cNvPr id="24" name="Textplatzhalter 23">
            <a:extLst>
              <a:ext uri="{FF2B5EF4-FFF2-40B4-BE49-F238E27FC236}">
                <a16:creationId xmlns:a16="http://schemas.microsoft.com/office/drawing/2014/main" id="{D4EA5CD7-909D-2151-50E3-EAC9DC9DD302}"/>
              </a:ext>
            </a:extLst>
          </p:cNvPr>
          <p:cNvSpPr>
            <a:spLocks noGrp="1"/>
          </p:cNvSpPr>
          <p:nvPr>
            <p:ph type="body" sz="quarter" idx="18" hasCustomPrompt="1"/>
          </p:nvPr>
        </p:nvSpPr>
        <p:spPr>
          <a:xfrm>
            <a:off x="5913783" y="37099875"/>
            <a:ext cx="2727325" cy="3951288"/>
          </a:xfrm>
          <a:prstGeom prst="rect">
            <a:avLst/>
          </a:prstGeo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de-DE" dirty="0"/>
              <a:t>Affiliation, </a:t>
            </a:r>
            <a:r>
              <a:rPr lang="de-DE" dirty="0" err="1"/>
              <a:t>eg</a:t>
            </a:r>
            <a:r>
              <a:rPr lang="de-DE" dirty="0"/>
              <a:t>. Department </a:t>
            </a:r>
            <a:r>
              <a:rPr lang="de-DE" dirty="0" err="1"/>
              <a:t>of</a:t>
            </a:r>
            <a:r>
              <a:rPr lang="de-DE" dirty="0"/>
              <a:t> Biomedical Engineering University </a:t>
            </a:r>
            <a:r>
              <a:rPr lang="de-DE" dirty="0" err="1"/>
              <a:t>of</a:t>
            </a:r>
            <a:r>
              <a:rPr lang="de-DE" dirty="0"/>
              <a:t> Basel</a:t>
            </a:r>
          </a:p>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lang="de-DE" dirty="0" err="1"/>
              <a:t>Your</a:t>
            </a:r>
            <a:r>
              <a:rPr lang="de-DE" dirty="0"/>
              <a:t> </a:t>
            </a:r>
            <a:r>
              <a:rPr lang="de-DE" dirty="0" err="1"/>
              <a:t>contact</a:t>
            </a:r>
            <a:r>
              <a:rPr lang="de-DE" dirty="0"/>
              <a:t> Information, email, </a:t>
            </a:r>
            <a:r>
              <a:rPr lang="de-DE" dirty="0" err="1"/>
              <a:t>website</a:t>
            </a:r>
            <a:r>
              <a:rPr lang="de-DE" dirty="0"/>
              <a:t>, </a:t>
            </a:r>
            <a:r>
              <a:rPr lang="de-DE" dirty="0" err="1"/>
              <a:t>whatever</a:t>
            </a:r>
            <a:endParaRPr lang="de-DE" dirty="0"/>
          </a:p>
          <a:p>
            <a:pPr lvl="0"/>
            <a:endParaRPr lang="de-DE" dirty="0"/>
          </a:p>
        </p:txBody>
      </p:sp>
      <p:sp>
        <p:nvSpPr>
          <p:cNvPr id="26" name="Bildplatzhalter 25">
            <a:extLst>
              <a:ext uri="{FF2B5EF4-FFF2-40B4-BE49-F238E27FC236}">
                <a16:creationId xmlns:a16="http://schemas.microsoft.com/office/drawing/2014/main" id="{C884AE86-1236-361F-2900-46EC4EF7609C}"/>
              </a:ext>
            </a:extLst>
          </p:cNvPr>
          <p:cNvSpPr>
            <a:spLocks noGrp="1"/>
          </p:cNvSpPr>
          <p:nvPr>
            <p:ph type="pic" sz="quarter" idx="19" hasCustomPrompt="1"/>
          </p:nvPr>
        </p:nvSpPr>
        <p:spPr>
          <a:xfrm>
            <a:off x="8857836" y="38690964"/>
            <a:ext cx="2368550" cy="2370138"/>
          </a:xfrm>
          <a:prstGeom prst="rect">
            <a:avLst/>
          </a:prstGeom>
        </p:spPr>
        <p:txBody>
          <a:bodyPr/>
          <a:lstStyle/>
          <a:p>
            <a:r>
              <a:rPr lang="de-DE" dirty="0"/>
              <a:t>QR Code</a:t>
            </a:r>
          </a:p>
        </p:txBody>
      </p:sp>
      <p:sp>
        <p:nvSpPr>
          <p:cNvPr id="28" name="Medienplatzhalter 27">
            <a:extLst>
              <a:ext uri="{FF2B5EF4-FFF2-40B4-BE49-F238E27FC236}">
                <a16:creationId xmlns:a16="http://schemas.microsoft.com/office/drawing/2014/main" id="{3238E594-47E3-A3D3-FF2B-0654BE87D7D9}"/>
              </a:ext>
            </a:extLst>
          </p:cNvPr>
          <p:cNvSpPr>
            <a:spLocks noGrp="1"/>
          </p:cNvSpPr>
          <p:nvPr>
            <p:ph type="media" sz="quarter" idx="20" hasCustomPrompt="1"/>
          </p:nvPr>
        </p:nvSpPr>
        <p:spPr>
          <a:xfrm>
            <a:off x="11433175" y="37099875"/>
            <a:ext cx="16702088" cy="3960813"/>
          </a:xfrm>
          <a:prstGeom prst="rect">
            <a:avLst/>
          </a:prstGeom>
        </p:spPr>
        <p:txBody>
          <a:bodyPr/>
          <a:lstStyle/>
          <a:p>
            <a:r>
              <a:rPr lang="de-DE" dirty="0"/>
              <a:t>Logos </a:t>
            </a:r>
            <a:r>
              <a:rPr lang="de-DE" dirty="0" err="1"/>
              <a:t>of</a:t>
            </a:r>
            <a:r>
              <a:rPr lang="de-DE" dirty="0"/>
              <a:t> </a:t>
            </a:r>
            <a:r>
              <a:rPr lang="de-DE" dirty="0" err="1"/>
              <a:t>partners</a:t>
            </a:r>
            <a:endParaRPr lang="de-DE" dirty="0"/>
          </a:p>
        </p:txBody>
      </p:sp>
      <p:sp>
        <p:nvSpPr>
          <p:cNvPr id="19" name="Textplatzhalter 11">
            <a:extLst>
              <a:ext uri="{FF2B5EF4-FFF2-40B4-BE49-F238E27FC236}">
                <a16:creationId xmlns:a16="http://schemas.microsoft.com/office/drawing/2014/main" id="{A48DFE31-A106-A431-2B2E-D28E8F21F46C}"/>
              </a:ext>
            </a:extLst>
          </p:cNvPr>
          <p:cNvSpPr>
            <a:spLocks noGrp="1"/>
          </p:cNvSpPr>
          <p:nvPr>
            <p:ph type="body" sz="quarter" idx="24" hasCustomPrompt="1"/>
          </p:nvPr>
        </p:nvSpPr>
        <p:spPr>
          <a:xfrm>
            <a:off x="1131888" y="11553892"/>
            <a:ext cx="24950737" cy="467649"/>
          </a:xfrm>
          <a:prstGeom prst="rect">
            <a:avLst/>
          </a:prstGeom>
        </p:spPr>
        <p:txBody>
          <a:bodyPr lIns="0" tIns="0" rIns="0" bIns="0"/>
          <a:lstStyle>
            <a:lvl1pPr>
              <a:defRPr sz="3000"/>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de-DE" sz="1600" baseline="30000" dirty="0"/>
              <a:t>a </a:t>
            </a:r>
            <a:r>
              <a:rPr lang="de-DE" sz="1600" dirty="0"/>
              <a:t>Institut oder Universität Organisation| </a:t>
            </a:r>
            <a:r>
              <a:rPr lang="de-DE" sz="1600" baseline="30000" dirty="0"/>
              <a:t>b</a:t>
            </a:r>
            <a:r>
              <a:rPr lang="de-DE" sz="1600" dirty="0"/>
              <a:t> Division of Molecular Neuroscience, Department of Medicine, University of Basel, Switzerland</a:t>
            </a:r>
            <a:endParaRPr lang="de-DE" sz="2800" dirty="0"/>
          </a:p>
        </p:txBody>
      </p:sp>
    </p:spTree>
    <p:extLst>
      <p:ext uri="{BB962C8B-B14F-4D97-AF65-F5344CB8AC3E}">
        <p14:creationId xmlns:p14="http://schemas.microsoft.com/office/powerpoint/2010/main" val="2984297485"/>
      </p:ext>
    </p:extLst>
  </p:cSld>
  <p:clrMapOvr>
    <a:masterClrMapping/>
  </p:clrMapOvr>
  <p:extLst>
    <p:ext uri="{DCECCB84-F9BA-43D5-87BE-67443E8EF086}">
      <p15:sldGuideLst xmlns:p15="http://schemas.microsoft.com/office/powerpoint/2012/main">
        <p15:guide id="1" pos="9808" userDrawn="1">
          <p15:clr>
            <a:srgbClr val="FBAE40"/>
          </p15:clr>
        </p15:guide>
        <p15:guide id="2" pos="9263" userDrawn="1">
          <p15:clr>
            <a:srgbClr val="FBAE40"/>
          </p15:clr>
        </p15:guide>
        <p15:guide id="5" orient="horz" pos="26432" userDrawn="1">
          <p15:clr>
            <a:srgbClr val="FBAE40"/>
          </p15:clr>
        </p15:guide>
        <p15:guide id="6" orient="horz" pos="2754" userDrawn="1">
          <p15:clr>
            <a:srgbClr val="FBAE40"/>
          </p15:clr>
        </p15:guide>
        <p15:guide id="7" orient="horz" pos="7471" userDrawn="1">
          <p15:clr>
            <a:srgbClr val="FBAE40"/>
          </p15:clr>
        </p15:guide>
        <p15:guide id="8" orient="horz" pos="336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83C1FD1-FC44-8541-44CE-6F85E131F9CE}"/>
              </a:ext>
            </a:extLst>
          </p:cNvPr>
          <p:cNvSpPr/>
          <p:nvPr userDrawn="1"/>
        </p:nvSpPr>
        <p:spPr>
          <a:xfrm>
            <a:off x="412750" y="3883889"/>
            <a:ext cx="29449713" cy="8003311"/>
          </a:xfrm>
          <a:prstGeom prst="rect">
            <a:avLst/>
          </a:prstGeom>
          <a:solidFill>
            <a:srgbClr val="CCE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3537BC5-4D11-060A-9FC2-8A8F068BCC30}"/>
              </a:ext>
            </a:extLst>
          </p:cNvPr>
          <p:cNvPicPr>
            <a:picLocks noChangeAspect="1"/>
          </p:cNvPicPr>
          <p:nvPr userDrawn="1"/>
        </p:nvPicPr>
        <p:blipFill>
          <a:blip r:embed="rId3"/>
          <a:srcRect/>
          <a:stretch/>
        </p:blipFill>
        <p:spPr>
          <a:xfrm>
            <a:off x="412750" y="382529"/>
            <a:ext cx="7079308" cy="2311610"/>
          </a:xfrm>
          <a:prstGeom prst="rect">
            <a:avLst/>
          </a:prstGeom>
        </p:spPr>
      </p:pic>
      <p:sp>
        <p:nvSpPr>
          <p:cNvPr id="15" name="Title 1">
            <a:extLst>
              <a:ext uri="{FF2B5EF4-FFF2-40B4-BE49-F238E27FC236}">
                <a16:creationId xmlns:a16="http://schemas.microsoft.com/office/drawing/2014/main" id="{3F738C8B-6050-FFD1-CF1D-A018F9A9609F}"/>
              </a:ext>
            </a:extLst>
          </p:cNvPr>
          <p:cNvSpPr txBox="1">
            <a:spLocks/>
          </p:cNvSpPr>
          <p:nvPr userDrawn="1"/>
        </p:nvSpPr>
        <p:spPr>
          <a:xfrm>
            <a:off x="2545405" y="5611630"/>
            <a:ext cx="24518262" cy="5991829"/>
          </a:xfrm>
          <a:prstGeom prst="rect">
            <a:avLst/>
          </a:prstGeom>
        </p:spPr>
        <p:txBody>
          <a:bodyPr/>
          <a:lstStyle>
            <a:lvl1pPr algn="l" defTabSz="3027487" rtl="0" eaLnBrk="1" latinLnBrk="0" hangingPunct="1">
              <a:lnSpc>
                <a:spcPct val="90000"/>
              </a:lnSpc>
              <a:spcBef>
                <a:spcPct val="0"/>
              </a:spcBef>
              <a:buNone/>
              <a:defRPr sz="10000" kern="1200">
                <a:solidFill>
                  <a:schemeClr val="tx1"/>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290356209"/>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3027487" rtl="0" eaLnBrk="1" latinLnBrk="0" hangingPunct="1">
        <a:lnSpc>
          <a:spcPct val="90000"/>
        </a:lnSpc>
        <a:spcBef>
          <a:spcPct val="0"/>
        </a:spcBef>
        <a:buNone/>
        <a:defRPr sz="100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3027487" rtl="0" eaLnBrk="1" latinLnBrk="0" hangingPunct="1">
        <a:lnSpc>
          <a:spcPct val="90000"/>
        </a:lnSpc>
        <a:spcBef>
          <a:spcPts val="3311"/>
        </a:spcBef>
        <a:buFont typeface="Arial" panose="020B0604020202020204" pitchFamily="34" charset="0"/>
        <a:buNone/>
        <a:defRPr sz="2500"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90" userDrawn="1">
          <p15:clr>
            <a:srgbClr val="F26B43"/>
          </p15:clr>
        </p15:guide>
        <p15:guide id="4" pos="18358" userDrawn="1">
          <p15:clr>
            <a:srgbClr val="F26B43"/>
          </p15:clr>
        </p15:guide>
        <p15:guide id="5" pos="260" userDrawn="1">
          <p15:clr>
            <a:srgbClr val="F26B43"/>
          </p15:clr>
        </p15:guide>
        <p15:guide id="6" pos="1881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tif"/><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hteck 78">
            <a:extLst>
              <a:ext uri="{FF2B5EF4-FFF2-40B4-BE49-F238E27FC236}">
                <a16:creationId xmlns:a16="http://schemas.microsoft.com/office/drawing/2014/main" id="{9EDDB1B0-3DDF-EFE3-7663-35C6EFC673B9}"/>
              </a:ext>
            </a:extLst>
          </p:cNvPr>
          <p:cNvSpPr/>
          <p:nvPr/>
        </p:nvSpPr>
        <p:spPr>
          <a:xfrm>
            <a:off x="15570200" y="21732385"/>
            <a:ext cx="13581407" cy="8954719"/>
          </a:xfrm>
          <a:prstGeom prst="rect">
            <a:avLst/>
          </a:prstGeom>
          <a:solidFill>
            <a:schemeClr val="bg2">
              <a:alpha val="19636"/>
            </a:schemeClr>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9C57E35C-88EC-CE87-66AD-11AF1F8A210A}"/>
              </a:ext>
            </a:extLst>
          </p:cNvPr>
          <p:cNvSpPr/>
          <p:nvPr/>
        </p:nvSpPr>
        <p:spPr>
          <a:xfrm>
            <a:off x="15578196" y="31313981"/>
            <a:ext cx="13565129" cy="396046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DC7D69E1-2FA0-DC17-FE1E-316DB044EF49}"/>
              </a:ext>
            </a:extLst>
          </p:cNvPr>
          <p:cNvSpPr/>
          <p:nvPr/>
        </p:nvSpPr>
        <p:spPr>
          <a:xfrm>
            <a:off x="15571649" y="13093924"/>
            <a:ext cx="13609638" cy="792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83CDD81-22DE-6536-0182-1B4F06465524}"/>
              </a:ext>
            </a:extLst>
          </p:cNvPr>
          <p:cNvSpPr/>
          <p:nvPr/>
        </p:nvSpPr>
        <p:spPr>
          <a:xfrm>
            <a:off x="1100504" y="19093596"/>
            <a:ext cx="13607999" cy="792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9A69910F-F60B-4791-F2B7-C29967CD46A3}"/>
              </a:ext>
            </a:extLst>
          </p:cNvPr>
          <p:cNvSpPr/>
          <p:nvPr/>
        </p:nvSpPr>
        <p:spPr>
          <a:xfrm>
            <a:off x="1100504" y="13090345"/>
            <a:ext cx="13607999" cy="792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a:extLst>
              <a:ext uri="{FF2B5EF4-FFF2-40B4-BE49-F238E27FC236}">
                <a16:creationId xmlns:a16="http://schemas.microsoft.com/office/drawing/2014/main" id="{7A43C79B-F4C9-05CC-3811-20B1F102171F}"/>
              </a:ext>
            </a:extLst>
          </p:cNvPr>
          <p:cNvSpPr>
            <a:spLocks noGrp="1"/>
          </p:cNvSpPr>
          <p:nvPr>
            <p:ph type="body" sz="quarter" idx="13"/>
          </p:nvPr>
        </p:nvSpPr>
        <p:spPr>
          <a:xfrm>
            <a:off x="1131887" y="4500478"/>
            <a:ext cx="28437097" cy="4895458"/>
          </a:xfrm>
        </p:spPr>
        <p:txBody>
          <a:bodyPr/>
          <a:lstStyle/>
          <a:p>
            <a:r>
              <a:rPr lang="de-DE" sz="9600" dirty="0">
                <a:solidFill>
                  <a:schemeClr val="accent3"/>
                </a:solidFill>
              </a:rPr>
              <a:t>Virtual Reality Gaze Exposure Treatment Reduces State Anxiety </a:t>
            </a:r>
            <a:br>
              <a:rPr lang="de-DE" sz="9600" dirty="0">
                <a:solidFill>
                  <a:schemeClr val="accent3"/>
                </a:solidFill>
              </a:rPr>
            </a:br>
            <a:r>
              <a:rPr lang="de-DE" sz="9600" dirty="0">
                <a:solidFill>
                  <a:schemeClr val="accent3"/>
                </a:solidFill>
              </a:rPr>
              <a:t>During Public Speaking: An RCT</a:t>
            </a:r>
          </a:p>
          <a:p>
            <a:endParaRPr lang="de-DE">
              <a:solidFill>
                <a:schemeClr val="accent3"/>
              </a:solidFill>
            </a:endParaRPr>
          </a:p>
        </p:txBody>
      </p:sp>
      <p:sp>
        <p:nvSpPr>
          <p:cNvPr id="3" name="Textplatzhalter 2">
            <a:extLst>
              <a:ext uri="{FF2B5EF4-FFF2-40B4-BE49-F238E27FC236}">
                <a16:creationId xmlns:a16="http://schemas.microsoft.com/office/drawing/2014/main" id="{1D9681D9-8D66-161C-69A8-44E3AFAA3C50}"/>
              </a:ext>
            </a:extLst>
          </p:cNvPr>
          <p:cNvSpPr>
            <a:spLocks noGrp="1"/>
          </p:cNvSpPr>
          <p:nvPr>
            <p:ph type="body" sz="quarter" idx="14"/>
          </p:nvPr>
        </p:nvSpPr>
        <p:spPr>
          <a:xfrm>
            <a:off x="1131888" y="9609052"/>
            <a:ext cx="22896512" cy="1225588"/>
          </a:xfrm>
        </p:spPr>
        <p:txBody>
          <a:bodyPr/>
          <a:lstStyle/>
          <a:p>
            <a:r>
              <a:rPr lang="de-DE">
                <a:solidFill>
                  <a:schemeClr val="accent3"/>
                </a:solidFill>
              </a:rPr>
              <a:t>Fabian D Mueller</a:t>
            </a:r>
            <a:r>
              <a:rPr lang="de-DE" baseline="30000">
                <a:solidFill>
                  <a:schemeClr val="accent3"/>
                </a:solidFill>
              </a:rPr>
              <a:t> a,e,1</a:t>
            </a:r>
            <a:r>
              <a:rPr lang="de-DE">
                <a:solidFill>
                  <a:schemeClr val="accent3"/>
                </a:solidFill>
              </a:rPr>
              <a:t>, Bernhard Fehlman</a:t>
            </a:r>
            <a:r>
              <a:rPr lang="de-DE" baseline="30000">
                <a:solidFill>
                  <a:schemeClr val="accent3"/>
                </a:solidFill>
              </a:rPr>
              <a:t> a,e,1</a:t>
            </a:r>
            <a:r>
              <a:rPr lang="de-DE">
                <a:solidFill>
                  <a:schemeClr val="accent3"/>
                </a:solidFill>
              </a:rPr>
              <a:t>, Nan Wang</a:t>
            </a:r>
            <a:r>
              <a:rPr lang="de-DE" baseline="30000">
                <a:solidFill>
                  <a:schemeClr val="accent3"/>
                </a:solidFill>
              </a:rPr>
              <a:t> a,e</a:t>
            </a:r>
            <a:r>
              <a:rPr lang="de-DE">
                <a:solidFill>
                  <a:schemeClr val="accent3"/>
                </a:solidFill>
              </a:rPr>
              <a:t>, Merle K Ibach</a:t>
            </a:r>
            <a:r>
              <a:rPr lang="de-DE" baseline="30000">
                <a:solidFill>
                  <a:schemeClr val="accent3"/>
                </a:solidFill>
              </a:rPr>
              <a:t> a,e</a:t>
            </a:r>
            <a:r>
              <a:rPr lang="de-DE">
                <a:solidFill>
                  <a:schemeClr val="accent3"/>
                </a:solidFill>
              </a:rPr>
              <a:t>, Thomas Schlitt</a:t>
            </a:r>
            <a:r>
              <a:rPr lang="de-DE" baseline="30000">
                <a:solidFill>
                  <a:schemeClr val="accent3"/>
                </a:solidFill>
              </a:rPr>
              <a:t> a,e</a:t>
            </a:r>
            <a:r>
              <a:rPr lang="de-DE">
                <a:solidFill>
                  <a:schemeClr val="accent3"/>
                </a:solidFill>
              </a:rPr>
              <a:t>, Dorothée Bentz</a:t>
            </a:r>
            <a:r>
              <a:rPr lang="de-DE" baseline="30000">
                <a:solidFill>
                  <a:schemeClr val="accent3"/>
                </a:solidFill>
              </a:rPr>
              <a:t> a,e</a:t>
            </a:r>
            <a:r>
              <a:rPr lang="de-DE">
                <a:solidFill>
                  <a:schemeClr val="accent3"/>
                </a:solidFill>
              </a:rPr>
              <a:t>, Anja Zimmer</a:t>
            </a:r>
            <a:r>
              <a:rPr lang="de-DE" baseline="30000">
                <a:solidFill>
                  <a:schemeClr val="accent3"/>
                </a:solidFill>
              </a:rPr>
              <a:t> a,e</a:t>
            </a:r>
            <a:r>
              <a:rPr lang="de-DE">
                <a:solidFill>
                  <a:schemeClr val="accent3"/>
                </a:solidFill>
              </a:rPr>
              <a:t>, Andreas Papassotiropoulos </a:t>
            </a:r>
            <a:r>
              <a:rPr lang="de-DE" baseline="30000">
                <a:solidFill>
                  <a:schemeClr val="accent3"/>
                </a:solidFill>
              </a:rPr>
              <a:t>b,c,d,e</a:t>
            </a:r>
            <a:r>
              <a:rPr lang="de-DE">
                <a:solidFill>
                  <a:schemeClr val="accent3"/>
                </a:solidFill>
              </a:rPr>
              <a:t>, and Dominique JF de Quervain</a:t>
            </a:r>
            <a:r>
              <a:rPr lang="de-DE" baseline="30000">
                <a:solidFill>
                  <a:schemeClr val="accent3"/>
                </a:solidFill>
              </a:rPr>
              <a:t> a,d,e </a:t>
            </a:r>
          </a:p>
          <a:p>
            <a:endParaRPr lang="de-DE">
              <a:solidFill>
                <a:schemeClr val="accent3"/>
              </a:solidFill>
            </a:endParaRPr>
          </a:p>
        </p:txBody>
      </p:sp>
      <p:sp>
        <p:nvSpPr>
          <p:cNvPr id="14" name="Textfeld 13">
            <a:extLst>
              <a:ext uri="{FF2B5EF4-FFF2-40B4-BE49-F238E27FC236}">
                <a16:creationId xmlns:a16="http://schemas.microsoft.com/office/drawing/2014/main" id="{70EDC55D-D134-546A-B04A-67F27C82EC76}"/>
              </a:ext>
            </a:extLst>
          </p:cNvPr>
          <p:cNvSpPr txBox="1"/>
          <p:nvPr/>
        </p:nvSpPr>
        <p:spPr>
          <a:xfrm>
            <a:off x="1262986" y="13120692"/>
            <a:ext cx="13573125" cy="646331"/>
          </a:xfrm>
          <a:prstGeom prst="rect">
            <a:avLst/>
          </a:prstGeom>
          <a:noFill/>
        </p:spPr>
        <p:txBody>
          <a:bodyPr wrap="square" lIns="0" tIns="0" rIns="0" bIns="0" rtlCol="0">
            <a:spAutoFit/>
          </a:bodyPr>
          <a:lstStyle/>
          <a:p>
            <a:pPr marL="0" marR="0" indent="0" algn="just" defTabSz="457200" rtl="0" eaLnBrk="1" fontAlgn="auto" latinLnBrk="0" hangingPunct="1">
              <a:lnSpc>
                <a:spcPct val="100000"/>
              </a:lnSpc>
              <a:spcBef>
                <a:spcPts val="0"/>
              </a:spcBef>
              <a:spcAft>
                <a:spcPts val="0"/>
              </a:spcAft>
              <a:buClrTx/>
              <a:buSzTx/>
              <a:buFontTx/>
              <a:buNone/>
              <a:tabLst/>
            </a:pPr>
            <a:r>
              <a:rPr lang="de-DE" sz="4200" b="1" spc="90" dirty="0">
                <a:solidFill>
                  <a:schemeClr val="bg1"/>
                </a:solidFill>
              </a:rPr>
              <a:t>Background</a:t>
            </a:r>
          </a:p>
        </p:txBody>
      </p:sp>
      <p:sp>
        <p:nvSpPr>
          <p:cNvPr id="15" name="Textfeld 14">
            <a:extLst>
              <a:ext uri="{FF2B5EF4-FFF2-40B4-BE49-F238E27FC236}">
                <a16:creationId xmlns:a16="http://schemas.microsoft.com/office/drawing/2014/main" id="{1E42444D-76EB-9FD9-1FD4-D72196D230E1}"/>
              </a:ext>
            </a:extLst>
          </p:cNvPr>
          <p:cNvSpPr txBox="1"/>
          <p:nvPr/>
        </p:nvSpPr>
        <p:spPr>
          <a:xfrm>
            <a:off x="1095375" y="14153040"/>
            <a:ext cx="13573125" cy="4261744"/>
          </a:xfrm>
          <a:prstGeom prst="rect">
            <a:avLst/>
          </a:prstGeom>
          <a:noFill/>
        </p:spPr>
        <p:txBody>
          <a:bodyPr wrap="square" lIns="0" tIns="0" rIns="0" bIns="0" rtlCol="0">
            <a:spAutoFit/>
          </a:bodyPr>
          <a:lstStyle/>
          <a:p>
            <a:pPr marL="252000" marR="0" indent="-252000" defTabSz="457200" rtl="0" eaLnBrk="1" fontAlgn="auto" latinLnBrk="0" hangingPunct="1">
              <a:lnSpc>
                <a:spcPts val="4200"/>
              </a:lnSpc>
              <a:spcBef>
                <a:spcPts val="0"/>
              </a:spcBef>
              <a:spcAft>
                <a:spcPts val="0"/>
              </a:spcAft>
              <a:buClrTx/>
              <a:buSzTx/>
              <a:buFont typeface="Arial" panose="020B0604020202020204" pitchFamily="34" charset="0"/>
              <a:buChar char="•"/>
              <a:tabLst/>
            </a:pPr>
            <a:r>
              <a:rPr lang="de-DE" sz="3000" b="0" dirty="0">
                <a:solidFill>
                  <a:schemeClr val="bg2">
                    <a:lumMod val="10000"/>
                  </a:schemeClr>
                </a:solidFill>
              </a:rPr>
              <a:t>Public speaking anxiety (PSA) is a prevalent social anxiety, affecting up to 30% of the population.</a:t>
            </a:r>
            <a:r>
              <a:rPr lang="de-DE" sz="3000" b="0" baseline="30000" dirty="0">
                <a:solidFill>
                  <a:schemeClr val="bg2">
                    <a:lumMod val="10000"/>
                  </a:schemeClr>
                </a:solidFill>
              </a:rPr>
              <a:t>1</a:t>
            </a:r>
            <a:r>
              <a:rPr lang="de-DE" sz="3000" b="0" dirty="0">
                <a:solidFill>
                  <a:schemeClr val="bg2">
                    <a:lumMod val="10000"/>
                  </a:schemeClr>
                </a:solidFill>
              </a:rPr>
              <a:t> </a:t>
            </a:r>
          </a:p>
          <a:p>
            <a:pPr marL="252000" marR="0" indent="-252000" defTabSz="457200" rtl="0" eaLnBrk="1" fontAlgn="auto" latinLnBrk="0" hangingPunct="1">
              <a:lnSpc>
                <a:spcPts val="4200"/>
              </a:lnSpc>
              <a:spcBef>
                <a:spcPts val="0"/>
              </a:spcBef>
              <a:spcAft>
                <a:spcPts val="0"/>
              </a:spcAft>
              <a:buClrTx/>
              <a:buSzTx/>
              <a:buFont typeface="Arial" panose="020B0604020202020204" pitchFamily="34" charset="0"/>
              <a:buChar char="•"/>
              <a:tabLst/>
            </a:pPr>
            <a:r>
              <a:rPr lang="de-DE" sz="3000" b="0" dirty="0">
                <a:solidFill>
                  <a:schemeClr val="bg2">
                    <a:lumMod val="10000"/>
                  </a:schemeClr>
                </a:solidFill>
              </a:rPr>
              <a:t>PSA is characterized by fear of being evaluated by others and the avoidance of eye contact.</a:t>
            </a:r>
            <a:r>
              <a:rPr lang="de-DE" sz="3000" b="0" baseline="30000" dirty="0">
                <a:solidFill>
                  <a:schemeClr val="bg2">
                    <a:lumMod val="10000"/>
                  </a:schemeClr>
                </a:solidFill>
              </a:rPr>
              <a:t>2</a:t>
            </a:r>
            <a:r>
              <a:rPr lang="de-DE" sz="3000" b="0" dirty="0">
                <a:solidFill>
                  <a:schemeClr val="bg2">
                    <a:lumMod val="10000"/>
                  </a:schemeClr>
                </a:solidFill>
              </a:rPr>
              <a:t> </a:t>
            </a:r>
          </a:p>
          <a:p>
            <a:pPr marL="252000" marR="0" indent="-252000" defTabSz="457200" rtl="0" eaLnBrk="1" fontAlgn="auto" latinLnBrk="0" hangingPunct="1">
              <a:lnSpc>
                <a:spcPts val="4200"/>
              </a:lnSpc>
              <a:spcBef>
                <a:spcPts val="0"/>
              </a:spcBef>
              <a:spcAft>
                <a:spcPts val="0"/>
              </a:spcAft>
              <a:buClrTx/>
              <a:buSzTx/>
              <a:buFont typeface="Arial" panose="020B0604020202020204" pitchFamily="34" charset="0"/>
              <a:buChar char="•"/>
              <a:tabLst/>
            </a:pPr>
            <a:r>
              <a:rPr lang="de-DE" sz="3000" b="0" dirty="0">
                <a:solidFill>
                  <a:schemeClr val="bg2">
                    <a:lumMod val="10000"/>
                  </a:schemeClr>
                </a:solidFill>
              </a:rPr>
              <a:t>Gaze avoidance may be driven by a desire to reduce state anxiety but maintain anxiety in the long term.</a:t>
            </a:r>
            <a:r>
              <a:rPr lang="de-DE" sz="3000" b="0" baseline="30000" dirty="0">
                <a:solidFill>
                  <a:schemeClr val="bg2">
                    <a:lumMod val="10000"/>
                  </a:schemeClr>
                </a:solidFill>
              </a:rPr>
              <a:t>3</a:t>
            </a:r>
            <a:r>
              <a:rPr lang="de-DE" sz="3000" b="0" dirty="0">
                <a:solidFill>
                  <a:schemeClr val="bg2">
                    <a:lumMod val="10000"/>
                  </a:schemeClr>
                </a:solidFill>
              </a:rPr>
              <a:t> </a:t>
            </a:r>
          </a:p>
          <a:p>
            <a:pPr marL="252000" marR="0" indent="-252000" defTabSz="457200" rtl="0" eaLnBrk="1" fontAlgn="auto" latinLnBrk="0" hangingPunct="1">
              <a:lnSpc>
                <a:spcPts val="4200"/>
              </a:lnSpc>
              <a:spcBef>
                <a:spcPts val="0"/>
              </a:spcBef>
              <a:spcAft>
                <a:spcPts val="0"/>
              </a:spcAft>
              <a:buClrTx/>
              <a:buSzTx/>
              <a:buFont typeface="Arial" panose="020B0604020202020204" pitchFamily="34" charset="0"/>
              <a:buChar char="•"/>
              <a:tabLst/>
            </a:pPr>
            <a:r>
              <a:rPr lang="de-DE" sz="3000" b="0" dirty="0">
                <a:solidFill>
                  <a:schemeClr val="bg2">
                    <a:lumMod val="10000"/>
                  </a:schemeClr>
                </a:solidFill>
              </a:rPr>
              <a:t>We developed a stand-alone gaze exposure treatment in virtual reality (VR)  to test the potential of reducing gaze avoidance to reduce anxiety. </a:t>
            </a:r>
          </a:p>
        </p:txBody>
      </p:sp>
      <p:sp>
        <p:nvSpPr>
          <p:cNvPr id="17" name="Rectangle 485">
            <a:extLst>
              <a:ext uri="{FF2B5EF4-FFF2-40B4-BE49-F238E27FC236}">
                <a16:creationId xmlns:a16="http://schemas.microsoft.com/office/drawing/2014/main" id="{E57C133A-C76E-6FB4-8F28-E1DB41CB6004}"/>
              </a:ext>
            </a:extLst>
          </p:cNvPr>
          <p:cNvSpPr>
            <a:spLocks noChangeArrowheads="1"/>
          </p:cNvSpPr>
          <p:nvPr/>
        </p:nvSpPr>
        <p:spPr bwMode="auto">
          <a:xfrm>
            <a:off x="1131887" y="10841160"/>
            <a:ext cx="28700413" cy="568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1992313" indent="-1992313">
              <a:defRPr sz="10500">
                <a:solidFill>
                  <a:schemeClr val="tx1"/>
                </a:solidFill>
                <a:latin typeface="Times New Roman" charset="0"/>
                <a:ea typeface="ＭＳ Ｐゴシック" charset="-128"/>
              </a:defRPr>
            </a:lvl1pPr>
            <a:lvl2pPr marL="742950" indent="-285750">
              <a:defRPr sz="10500">
                <a:solidFill>
                  <a:schemeClr val="tx1"/>
                </a:solidFill>
                <a:latin typeface="Times New Roman" charset="0"/>
                <a:ea typeface="ＭＳ Ｐゴシック" charset="-128"/>
              </a:defRPr>
            </a:lvl2pPr>
            <a:lvl3pPr marL="1143000" indent="-228600">
              <a:defRPr sz="10500">
                <a:solidFill>
                  <a:schemeClr val="tx1"/>
                </a:solidFill>
                <a:latin typeface="Times New Roman" charset="0"/>
                <a:ea typeface="ＭＳ Ｐゴシック" charset="-128"/>
              </a:defRPr>
            </a:lvl3pPr>
            <a:lvl4pPr marL="1600200" indent="-228600">
              <a:defRPr sz="10500">
                <a:solidFill>
                  <a:schemeClr val="tx1"/>
                </a:solidFill>
                <a:latin typeface="Times New Roman" charset="0"/>
                <a:ea typeface="ＭＳ Ｐゴシック" charset="-128"/>
              </a:defRPr>
            </a:lvl4pPr>
            <a:lvl5pPr marL="2057400" indent="-228600">
              <a:defRPr sz="10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10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10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10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10500">
                <a:solidFill>
                  <a:schemeClr val="tx1"/>
                </a:solidFill>
                <a:latin typeface="Times New Roman" charset="0"/>
                <a:ea typeface="ＭＳ Ｐゴシック" charset="-128"/>
              </a:defRPr>
            </a:lvl9pPr>
          </a:lstStyle>
          <a:p>
            <a:pPr>
              <a:lnSpc>
                <a:spcPts val="2300"/>
              </a:lnSpc>
            </a:pPr>
            <a:r>
              <a:rPr lang="en-GB" altLang="x-none" sz="1800" b="1" baseline="30000" dirty="0">
                <a:solidFill>
                  <a:schemeClr val="accent3"/>
                </a:solidFill>
                <a:latin typeface="Arial" panose="020B0604020202020204" pitchFamily="34" charset="0"/>
                <a:cs typeface="Arial" panose="020B0604020202020204" pitchFamily="34" charset="0"/>
              </a:rPr>
              <a:t>a</a:t>
            </a:r>
            <a:r>
              <a:rPr lang="en-GB" altLang="x-none" sz="1800" baseline="30000" dirty="0">
                <a:solidFill>
                  <a:schemeClr val="accent3"/>
                </a:solidFill>
                <a:latin typeface="Arial" panose="020B0604020202020204" pitchFamily="34" charset="0"/>
                <a:cs typeface="Arial" panose="020B0604020202020204" pitchFamily="34" charset="0"/>
              </a:rPr>
              <a:t> </a:t>
            </a:r>
            <a:r>
              <a:rPr lang="en-US" altLang="x-none" sz="1800" dirty="0">
                <a:solidFill>
                  <a:schemeClr val="accent3"/>
                </a:solidFill>
                <a:latin typeface="Arial" panose="020B0604020202020204" pitchFamily="34" charset="0"/>
                <a:cs typeface="Arial" panose="020B0604020202020204" pitchFamily="34" charset="0"/>
              </a:rPr>
              <a:t>Division of Cognitive Neuroscience | </a:t>
            </a:r>
            <a:r>
              <a:rPr lang="en-US" altLang="x-none" sz="1800" b="1" baseline="30000" dirty="0">
                <a:solidFill>
                  <a:schemeClr val="accent3"/>
                </a:solidFill>
                <a:latin typeface="Arial" panose="020B0604020202020204" pitchFamily="34" charset="0"/>
                <a:cs typeface="Arial" panose="020B0604020202020204" pitchFamily="34" charset="0"/>
              </a:rPr>
              <a:t>b</a:t>
            </a:r>
            <a:r>
              <a:rPr lang="en-US" altLang="x-none" sz="1800" baseline="30000" dirty="0">
                <a:solidFill>
                  <a:schemeClr val="accent3"/>
                </a:solidFill>
                <a:latin typeface="Arial" panose="020B0604020202020204" pitchFamily="34" charset="0"/>
                <a:cs typeface="Arial" panose="020B0604020202020204" pitchFamily="34" charset="0"/>
              </a:rPr>
              <a:t> </a:t>
            </a:r>
            <a:r>
              <a:rPr lang="en-US" altLang="x-none" sz="1800" dirty="0">
                <a:solidFill>
                  <a:schemeClr val="accent3"/>
                </a:solidFill>
                <a:latin typeface="Arial" panose="020B0604020202020204" pitchFamily="34" charset="0"/>
                <a:cs typeface="Arial" panose="020B0604020202020204" pitchFamily="34" charset="0"/>
              </a:rPr>
              <a:t>Division of Molecular Neuroscience, Department of Medicine, University of Basel, Switzerland | </a:t>
            </a:r>
            <a:r>
              <a:rPr lang="en-US" altLang="x-none" sz="1800" b="1" baseline="30000" dirty="0">
                <a:solidFill>
                  <a:schemeClr val="accent3"/>
                </a:solidFill>
                <a:latin typeface="Arial" panose="020B0604020202020204" pitchFamily="34" charset="0"/>
                <a:cs typeface="Arial" panose="020B0604020202020204" pitchFamily="34" charset="0"/>
              </a:rPr>
              <a:t>c</a:t>
            </a:r>
            <a:r>
              <a:rPr lang="en-US" altLang="x-none" sz="1800" dirty="0">
                <a:solidFill>
                  <a:schemeClr val="accent3"/>
                </a:solidFill>
                <a:latin typeface="Arial" panose="020B0604020202020204" pitchFamily="34" charset="0"/>
                <a:cs typeface="Arial" panose="020B0604020202020204" pitchFamily="34" charset="0"/>
              </a:rPr>
              <a:t> Life Sciences Training Facility, Department </a:t>
            </a:r>
            <a:r>
              <a:rPr lang="en-US" altLang="x-none" sz="1800" dirty="0" err="1">
                <a:solidFill>
                  <a:schemeClr val="accent3"/>
                </a:solidFill>
                <a:latin typeface="Arial" panose="020B0604020202020204" pitchFamily="34" charset="0"/>
                <a:cs typeface="Arial" panose="020B0604020202020204" pitchFamily="34" charset="0"/>
              </a:rPr>
              <a:t>Biozentrum</a:t>
            </a:r>
            <a:r>
              <a:rPr lang="en-US" altLang="x-none" sz="1800" dirty="0">
                <a:solidFill>
                  <a:schemeClr val="accent3"/>
                </a:solidFill>
                <a:latin typeface="Arial" panose="020B0604020202020204" pitchFamily="34" charset="0"/>
                <a:cs typeface="Arial" panose="020B0604020202020204" pitchFamily="34" charset="0"/>
              </a:rPr>
              <a:t>, University of Basel, Switzerland  </a:t>
            </a:r>
          </a:p>
          <a:p>
            <a:pPr>
              <a:lnSpc>
                <a:spcPts val="2300"/>
              </a:lnSpc>
            </a:pPr>
            <a:r>
              <a:rPr lang="en-US" altLang="x-none" sz="1800" b="1" baseline="30000" dirty="0">
                <a:solidFill>
                  <a:schemeClr val="accent3"/>
                </a:solidFill>
                <a:latin typeface="Arial" panose="020B0604020202020204" pitchFamily="34" charset="0"/>
                <a:cs typeface="Arial" panose="020B0604020202020204" pitchFamily="34" charset="0"/>
              </a:rPr>
              <a:t>d</a:t>
            </a:r>
            <a:r>
              <a:rPr lang="en-US" altLang="x-none" sz="1800" dirty="0">
                <a:solidFill>
                  <a:schemeClr val="accent3"/>
                </a:solidFill>
                <a:latin typeface="Arial" panose="020B0604020202020204" pitchFamily="34" charset="0"/>
                <a:cs typeface="Arial" panose="020B0604020202020204" pitchFamily="34" charset="0"/>
              </a:rPr>
              <a:t> University Psychiatric Clinics, University of Basel, Switzerland | </a:t>
            </a:r>
            <a:r>
              <a:rPr lang="en-US" altLang="x-none" sz="1800" b="1" baseline="30000" dirty="0">
                <a:solidFill>
                  <a:schemeClr val="accent3"/>
                </a:solidFill>
                <a:latin typeface="Arial" panose="020B0604020202020204" pitchFamily="34" charset="0"/>
                <a:cs typeface="Arial" panose="020B0604020202020204" pitchFamily="34" charset="0"/>
              </a:rPr>
              <a:t>e</a:t>
            </a:r>
            <a:r>
              <a:rPr lang="en-US" altLang="x-none" sz="1800" dirty="0">
                <a:solidFill>
                  <a:schemeClr val="accent3"/>
                </a:solidFill>
                <a:latin typeface="Arial" panose="020B0604020202020204" pitchFamily="34" charset="0"/>
                <a:cs typeface="Arial" panose="020B0604020202020204" pitchFamily="34" charset="0"/>
              </a:rPr>
              <a:t> </a:t>
            </a:r>
            <a:r>
              <a:rPr lang="en-US" altLang="x-none" sz="1800" dirty="0" err="1">
                <a:solidFill>
                  <a:schemeClr val="accent3"/>
                </a:solidFill>
                <a:latin typeface="Arial" panose="020B0604020202020204" pitchFamily="34" charset="0"/>
                <a:cs typeface="Arial" panose="020B0604020202020204" pitchFamily="34" charset="0"/>
              </a:rPr>
              <a:t>Transfaculty</a:t>
            </a:r>
            <a:r>
              <a:rPr lang="en-US" altLang="x-none" sz="1800" dirty="0">
                <a:solidFill>
                  <a:schemeClr val="accent3"/>
                </a:solidFill>
                <a:latin typeface="Arial" panose="020B0604020202020204" pitchFamily="34" charset="0"/>
                <a:cs typeface="Arial" panose="020B0604020202020204" pitchFamily="34" charset="0"/>
              </a:rPr>
              <a:t> Research Platform, University of Basel, Switzerland | </a:t>
            </a:r>
            <a:r>
              <a:rPr lang="en-US" altLang="x-none" sz="1800" b="1" baseline="30000" dirty="0">
                <a:solidFill>
                  <a:schemeClr val="accent3"/>
                </a:solidFill>
                <a:latin typeface="Arial" panose="020B0604020202020204" pitchFamily="34" charset="0"/>
                <a:cs typeface="Arial" panose="020B0604020202020204" pitchFamily="34" charset="0"/>
              </a:rPr>
              <a:t>1</a:t>
            </a:r>
            <a:r>
              <a:rPr lang="en-US" altLang="x-none" sz="1800" baseline="30000" dirty="0">
                <a:solidFill>
                  <a:schemeClr val="accent3"/>
                </a:solidFill>
                <a:latin typeface="Arial" panose="020B0604020202020204" pitchFamily="34" charset="0"/>
                <a:cs typeface="Arial" panose="020B0604020202020204" pitchFamily="34" charset="0"/>
              </a:rPr>
              <a:t> </a:t>
            </a:r>
            <a:r>
              <a:rPr lang="en-US" altLang="x-none" sz="1800" dirty="0">
                <a:solidFill>
                  <a:schemeClr val="accent3"/>
                </a:solidFill>
                <a:latin typeface="Arial" panose="020B0604020202020204" pitchFamily="34" charset="0"/>
                <a:cs typeface="Arial" panose="020B0604020202020204" pitchFamily="34" charset="0"/>
              </a:rPr>
              <a:t>These authors contributed equally to this work.</a:t>
            </a:r>
          </a:p>
        </p:txBody>
      </p:sp>
      <p:sp>
        <p:nvSpPr>
          <p:cNvPr id="19" name="Textfeld 18">
            <a:extLst>
              <a:ext uri="{FF2B5EF4-FFF2-40B4-BE49-F238E27FC236}">
                <a16:creationId xmlns:a16="http://schemas.microsoft.com/office/drawing/2014/main" id="{26AF8067-F4D6-BEE0-7DAA-1898E3148BBD}"/>
              </a:ext>
            </a:extLst>
          </p:cNvPr>
          <p:cNvSpPr txBox="1"/>
          <p:nvPr/>
        </p:nvSpPr>
        <p:spPr>
          <a:xfrm>
            <a:off x="1262985" y="19147111"/>
            <a:ext cx="13573125" cy="1107996"/>
          </a:xfrm>
          <a:prstGeom prst="rect">
            <a:avLst/>
          </a:prstGeom>
          <a:noFill/>
        </p:spPr>
        <p:txBody>
          <a:bodyPr wrap="square" lIns="0" tIns="0" rIns="0" bIns="0" rtlCol="0">
            <a:spAutoFit/>
          </a:bodyPr>
          <a:lstStyle/>
          <a:p>
            <a:pPr algn="just"/>
            <a:r>
              <a:rPr lang="de-DE" sz="4200" b="1" spc="90" dirty="0">
                <a:solidFill>
                  <a:schemeClr val="bg1"/>
                </a:solidFill>
              </a:rPr>
              <a:t>Gaze exposure treatment </a:t>
            </a:r>
          </a:p>
          <a:p>
            <a:pPr algn="just"/>
            <a:endParaRPr lang="de-DE" sz="3000" b="1" spc="300" dirty="0">
              <a:solidFill>
                <a:schemeClr val="bg1"/>
              </a:solidFill>
            </a:endParaRPr>
          </a:p>
        </p:txBody>
      </p:sp>
      <p:sp>
        <p:nvSpPr>
          <p:cNvPr id="20" name="Textfeld 19">
            <a:extLst>
              <a:ext uri="{FF2B5EF4-FFF2-40B4-BE49-F238E27FC236}">
                <a16:creationId xmlns:a16="http://schemas.microsoft.com/office/drawing/2014/main" id="{D7EA52A2-730C-8BC6-1C98-ECF418667113}"/>
              </a:ext>
            </a:extLst>
          </p:cNvPr>
          <p:cNvSpPr txBox="1"/>
          <p:nvPr/>
        </p:nvSpPr>
        <p:spPr>
          <a:xfrm>
            <a:off x="1095376" y="20174134"/>
            <a:ext cx="13609638" cy="1030090"/>
          </a:xfrm>
          <a:prstGeom prst="rect">
            <a:avLst/>
          </a:prstGeom>
          <a:noFill/>
        </p:spPr>
        <p:txBody>
          <a:bodyPr wrap="square" lIns="0" tIns="0" rIns="0" bIns="0" rtlCol="0">
            <a:spAutoFit/>
          </a:bodyPr>
          <a:lstStyle/>
          <a:p>
            <a:pPr marL="180000" indent="-180000">
              <a:lnSpc>
                <a:spcPts val="4200"/>
              </a:lnSpc>
              <a:buFont typeface="Arial" panose="020B0604020202020204" pitchFamily="34" charset="0"/>
              <a:buChar char="•"/>
            </a:pPr>
            <a:r>
              <a:rPr lang="en-US" sz="3000" dirty="0">
                <a:solidFill>
                  <a:schemeClr val="bg2">
                    <a:lumMod val="10000"/>
                  </a:schemeClr>
                </a:solidFill>
              </a:rPr>
              <a:t>The gaze exposure trained the maintenance of eye contact with audiences across progressively challenging social scenarios.</a:t>
            </a:r>
          </a:p>
        </p:txBody>
      </p:sp>
      <p:pic>
        <p:nvPicPr>
          <p:cNvPr id="21" name="Picture 41">
            <a:extLst>
              <a:ext uri="{FF2B5EF4-FFF2-40B4-BE49-F238E27FC236}">
                <a16:creationId xmlns:a16="http://schemas.microsoft.com/office/drawing/2014/main" id="{46262DC6-4CAA-C6FC-7036-56A9E4644972}"/>
              </a:ext>
            </a:extLst>
          </p:cNvPr>
          <p:cNvPicPr>
            <a:picLocks noChangeAspect="1"/>
          </p:cNvPicPr>
          <p:nvPr/>
        </p:nvPicPr>
        <p:blipFill>
          <a:blip r:embed="rId3"/>
          <a:stretch>
            <a:fillRect/>
          </a:stretch>
        </p:blipFill>
        <p:spPr>
          <a:xfrm>
            <a:off x="1053509" y="21463455"/>
            <a:ext cx="13752000" cy="6265584"/>
          </a:xfrm>
          <a:prstGeom prst="rect">
            <a:avLst/>
          </a:prstGeom>
          <a:noFill/>
        </p:spPr>
      </p:pic>
      <p:sp>
        <p:nvSpPr>
          <p:cNvPr id="23" name="Textfeld 22">
            <a:extLst>
              <a:ext uri="{FF2B5EF4-FFF2-40B4-BE49-F238E27FC236}">
                <a16:creationId xmlns:a16="http://schemas.microsoft.com/office/drawing/2014/main" id="{AA3656FF-CDDD-5D1F-8AB5-529204EFE029}"/>
              </a:ext>
            </a:extLst>
          </p:cNvPr>
          <p:cNvSpPr txBox="1"/>
          <p:nvPr/>
        </p:nvSpPr>
        <p:spPr>
          <a:xfrm>
            <a:off x="1095375" y="27997711"/>
            <a:ext cx="13609637" cy="2389693"/>
          </a:xfrm>
          <a:prstGeom prst="rect">
            <a:avLst/>
          </a:prstGeom>
          <a:noFill/>
        </p:spPr>
        <p:txBody>
          <a:bodyPr wrap="square" lIns="0" tIns="0" rIns="0" bIns="0" rtlCol="0">
            <a:spAutoFit/>
          </a:bodyPr>
          <a:lstStyle/>
          <a:p>
            <a:pPr>
              <a:lnSpc>
                <a:spcPts val="2700"/>
              </a:lnSpc>
            </a:pPr>
            <a:r>
              <a:rPr lang="en-US" b="1" dirty="0">
                <a:solidFill>
                  <a:srgbClr val="000000"/>
                </a:solidFill>
                <a:latin typeface="Arial" panose="020B0604020202020204" pitchFamily="34" charset="0"/>
                <a:ea typeface="ＭＳ Ｐゴシック" charset="-128"/>
                <a:cs typeface="Arial" panose="020B0604020202020204" pitchFamily="34" charset="0"/>
              </a:rPr>
              <a:t>Fig</a:t>
            </a:r>
            <a:r>
              <a:rPr lang="en-US" b="1" spc="-150" dirty="0">
                <a:solidFill>
                  <a:srgbClr val="000000"/>
                </a:solidFill>
                <a:latin typeface="Arial" panose="020B0604020202020204" pitchFamily="34" charset="0"/>
                <a:ea typeface="ＭＳ Ｐゴシック" charset="-128"/>
                <a:cs typeface="Arial" panose="020B0604020202020204" pitchFamily="34" charset="0"/>
              </a:rPr>
              <a:t>. </a:t>
            </a:r>
            <a:r>
              <a:rPr lang="en-US" b="1" dirty="0">
                <a:solidFill>
                  <a:srgbClr val="000000"/>
                </a:solidFill>
                <a:latin typeface="Arial" panose="020B0604020202020204" pitchFamily="34" charset="0"/>
                <a:ea typeface="ＭＳ Ｐゴシック" charset="-128"/>
                <a:cs typeface="Arial" panose="020B0604020202020204" pitchFamily="34" charset="0"/>
              </a:rPr>
              <a:t>1. VR Gaze Exposure Treatment. </a:t>
            </a:r>
            <a:r>
              <a:rPr lang="en-US" dirty="0">
                <a:solidFill>
                  <a:srgbClr val="000000"/>
                </a:solidFill>
                <a:latin typeface="Arial" panose="020B0604020202020204" pitchFamily="34" charset="0"/>
                <a:ea typeface="ＭＳ Ｐゴシック" charset="-128"/>
                <a:cs typeface="Arial" panose="020B0604020202020204" pitchFamily="34" charset="0"/>
              </a:rPr>
              <a:t>The figure displays a classroom (A), proximity (B), and lecture hall scenario (C) used in the gaze exposure treatment. From left to right, the social scenario increases in difficulty, with differences in audience size, proximity, and facial expressions. A green arrow indicates a target person for maintaining eye contact. After successfully holding eye contact with the target person over a predefined time as measured by gaze tracking, the arrow switched to the next target person to prompt a change of eye contact. Each level was repeated until the overall eye contact maintenance exceeded a predefined time threshold ranging from 56 to 96 seconds, depending on the level, and the user indicated low anxiety (i.e., &lt; 3) on a state anxiety rating</a:t>
            </a:r>
            <a:r>
              <a:rPr lang="en-US" dirty="0">
                <a:effectLst/>
                <a:latin typeface="Arial" panose="020B0604020202020204" pitchFamily="34" charset="0"/>
                <a:ea typeface="Calibri" panose="020F0502020204030204" pitchFamily="34" charset="0"/>
                <a:cs typeface="Arial" panose="020B0604020202020204" pitchFamily="34" charset="0"/>
              </a:rPr>
              <a:t>.</a:t>
            </a:r>
          </a:p>
          <a:p>
            <a:pPr marL="0" marR="0" indent="0" defTabSz="457200" rtl="0" eaLnBrk="1" fontAlgn="auto" latinLnBrk="0" hangingPunct="1">
              <a:lnSpc>
                <a:spcPts val="2700"/>
              </a:lnSpc>
              <a:spcBef>
                <a:spcPts val="0"/>
              </a:spcBef>
              <a:spcAft>
                <a:spcPts val="0"/>
              </a:spcAft>
              <a:buClrTx/>
              <a:buSzTx/>
              <a:buFontTx/>
              <a:buNone/>
              <a:tabLst/>
            </a:pPr>
            <a:endParaRPr lang="de-DE" dirty="0"/>
          </a:p>
        </p:txBody>
      </p:sp>
      <p:sp>
        <p:nvSpPr>
          <p:cNvPr id="27" name="Textfeld 26">
            <a:extLst>
              <a:ext uri="{FF2B5EF4-FFF2-40B4-BE49-F238E27FC236}">
                <a16:creationId xmlns:a16="http://schemas.microsoft.com/office/drawing/2014/main" id="{8AB04CFF-22E6-ACD8-26B2-8C2E609CF8DD}"/>
              </a:ext>
            </a:extLst>
          </p:cNvPr>
          <p:cNvSpPr txBox="1"/>
          <p:nvPr/>
        </p:nvSpPr>
        <p:spPr>
          <a:xfrm>
            <a:off x="15752989" y="13140237"/>
            <a:ext cx="13573125" cy="646331"/>
          </a:xfrm>
          <a:prstGeom prst="rect">
            <a:avLst/>
          </a:prstGeom>
          <a:noFill/>
        </p:spPr>
        <p:txBody>
          <a:bodyPr wrap="square" lIns="0" tIns="0" rIns="0" bIns="0" rtlCol="0">
            <a:spAutoFit/>
          </a:bodyPr>
          <a:lstStyle/>
          <a:p>
            <a:pPr marL="0" marR="0" indent="0" algn="just" defTabSz="457200" rtl="0" eaLnBrk="1" fontAlgn="auto" latinLnBrk="0" hangingPunct="1">
              <a:lnSpc>
                <a:spcPct val="100000"/>
              </a:lnSpc>
              <a:spcBef>
                <a:spcPts val="0"/>
              </a:spcBef>
              <a:spcAft>
                <a:spcPts val="0"/>
              </a:spcAft>
              <a:buClrTx/>
              <a:buSzTx/>
              <a:buFontTx/>
              <a:buNone/>
              <a:tabLst/>
            </a:pPr>
            <a:r>
              <a:rPr lang="de-DE" sz="4200" b="1" spc="90" dirty="0">
                <a:solidFill>
                  <a:schemeClr val="bg1"/>
                </a:solidFill>
              </a:rPr>
              <a:t>Public speaking test</a:t>
            </a:r>
          </a:p>
        </p:txBody>
      </p:sp>
      <p:sp>
        <p:nvSpPr>
          <p:cNvPr id="28" name="Textfeld 27">
            <a:extLst>
              <a:ext uri="{FF2B5EF4-FFF2-40B4-BE49-F238E27FC236}">
                <a16:creationId xmlns:a16="http://schemas.microsoft.com/office/drawing/2014/main" id="{C694ABA6-6930-F56B-EC4A-204FF4F42806}"/>
              </a:ext>
            </a:extLst>
          </p:cNvPr>
          <p:cNvSpPr txBox="1"/>
          <p:nvPr/>
        </p:nvSpPr>
        <p:spPr>
          <a:xfrm>
            <a:off x="15570199" y="14153040"/>
            <a:ext cx="13573125" cy="3185487"/>
          </a:xfrm>
          <a:prstGeom prst="rect">
            <a:avLst/>
          </a:prstGeom>
          <a:noFill/>
        </p:spPr>
        <p:txBody>
          <a:bodyPr wrap="square" lIns="0" tIns="0" rIns="0" bIns="0" rtlCol="0">
            <a:spAutoFit/>
          </a:bodyPr>
          <a:lstStyle/>
          <a:p>
            <a:pPr marL="252000" indent="-252000">
              <a:lnSpc>
                <a:spcPts val="4200"/>
              </a:lnSpc>
              <a:buFont typeface="Arial" panose="020B0604020202020204" pitchFamily="34" charset="0"/>
              <a:buChar char="•"/>
            </a:pPr>
            <a:r>
              <a:rPr lang="en-US" sz="3000" dirty="0">
                <a:solidFill>
                  <a:schemeClr val="bg2">
                    <a:lumMod val="10000"/>
                  </a:schemeClr>
                </a:solidFill>
              </a:rPr>
              <a:t>We tested treatment effects in a real-life public speaking situation.</a:t>
            </a:r>
          </a:p>
          <a:p>
            <a:pPr marL="252000" indent="-252000">
              <a:lnSpc>
                <a:spcPts val="4200"/>
              </a:lnSpc>
              <a:buFont typeface="Arial" panose="020B0604020202020204" pitchFamily="34" charset="0"/>
              <a:buChar char="•"/>
            </a:pPr>
            <a:r>
              <a:rPr lang="en-US" sz="3000" dirty="0">
                <a:solidFill>
                  <a:schemeClr val="bg2">
                    <a:lumMod val="10000"/>
                  </a:schemeClr>
                </a:solidFill>
              </a:rPr>
              <a:t>Primary Outcome: state anxiety during public speaking, assessed using the Subjective Units of Distress Scale.</a:t>
            </a:r>
          </a:p>
          <a:p>
            <a:pPr marL="252000" indent="-252000">
              <a:lnSpc>
                <a:spcPts val="4200"/>
              </a:lnSpc>
              <a:buFont typeface="Arial" panose="020B0604020202020204" pitchFamily="34" charset="0"/>
              <a:buChar char="•"/>
            </a:pPr>
            <a:r>
              <a:rPr lang="en-US" sz="3000" dirty="0">
                <a:solidFill>
                  <a:schemeClr val="bg2">
                    <a:lumMod val="10000"/>
                  </a:schemeClr>
                </a:solidFill>
              </a:rPr>
              <a:t>Secondary Outcome: gaze avoidance during public speaking, measured by eye-tracking.</a:t>
            </a:r>
          </a:p>
          <a:p>
            <a:pPr marL="252000" indent="-252000" algn="just">
              <a:buFont typeface="Arial" panose="020B0604020202020204" pitchFamily="34" charset="0"/>
              <a:buChar char="•"/>
            </a:pPr>
            <a:endParaRPr lang="en-US" sz="3200" dirty="0">
              <a:highlight>
                <a:srgbClr val="00FF00"/>
              </a:highlight>
              <a:latin typeface="Gill Sans" panose="020B0502020104020203" pitchFamily="34" charset="77"/>
              <a:cs typeface="Calibri" panose="020F0502020204030204" pitchFamily="34" charset="0"/>
            </a:endParaRPr>
          </a:p>
        </p:txBody>
      </p:sp>
      <p:sp>
        <p:nvSpPr>
          <p:cNvPr id="31" name="Textfeld 30">
            <a:extLst>
              <a:ext uri="{FF2B5EF4-FFF2-40B4-BE49-F238E27FC236}">
                <a16:creationId xmlns:a16="http://schemas.microsoft.com/office/drawing/2014/main" id="{B0A8A984-A2CC-1DA5-124D-09B6D444A1C0}"/>
              </a:ext>
            </a:extLst>
          </p:cNvPr>
          <p:cNvSpPr txBox="1"/>
          <p:nvPr/>
        </p:nvSpPr>
        <p:spPr>
          <a:xfrm>
            <a:off x="1095376" y="31867978"/>
            <a:ext cx="13609638" cy="2107308"/>
          </a:xfrm>
          <a:prstGeom prst="rect">
            <a:avLst/>
          </a:prstGeom>
          <a:noFill/>
        </p:spPr>
        <p:txBody>
          <a:bodyPr wrap="square" lIns="0" tIns="0" rIns="0" bIns="0" rtlCol="0">
            <a:spAutoFit/>
          </a:bodyPr>
          <a:lstStyle/>
          <a:p>
            <a:pPr marL="252000" marR="0" lvl="0" indent="-252000" defTabSz="3506998" rtl="0" eaLnBrk="1" fontAlgn="auto" latinLnBrk="0" hangingPunct="1">
              <a:lnSpc>
                <a:spcPts val="4200"/>
              </a:lnSpc>
              <a:spcBef>
                <a:spcPts val="0"/>
              </a:spcBef>
              <a:spcAft>
                <a:spcPts val="0"/>
              </a:spcAft>
              <a:buClrTx/>
              <a:buSzTx/>
              <a:buFont typeface="Arial" panose="020B0604020202020204" pitchFamily="34" charset="0"/>
              <a:buChar char="•"/>
              <a:tabLst/>
              <a:defRPr/>
            </a:pPr>
            <a:r>
              <a:rPr lang="en-US" sz="3000" dirty="0">
                <a:solidFill>
                  <a:schemeClr val="bg2">
                    <a:lumMod val="10000"/>
                  </a:schemeClr>
                </a:solidFill>
              </a:rPr>
              <a:t>In a single-blind, randomized controlled trial, we evaluated the effectiveness of exposure to gaze in reducing state anxiety.</a:t>
            </a:r>
          </a:p>
          <a:p>
            <a:pPr marL="252000" marR="0" lvl="0" indent="-252000" defTabSz="3506998" rtl="0" eaLnBrk="1" fontAlgn="auto" latinLnBrk="0" hangingPunct="1">
              <a:lnSpc>
                <a:spcPts val="4200"/>
              </a:lnSpc>
              <a:spcBef>
                <a:spcPts val="0"/>
              </a:spcBef>
              <a:spcAft>
                <a:spcPts val="0"/>
              </a:spcAft>
              <a:buClrTx/>
              <a:buSzTx/>
              <a:buFont typeface="Arial" panose="020B0604020202020204" pitchFamily="34" charset="0"/>
              <a:buChar char="•"/>
              <a:tabLst/>
              <a:defRPr/>
            </a:pPr>
            <a:r>
              <a:rPr lang="en-US" sz="3000" dirty="0">
                <a:solidFill>
                  <a:schemeClr val="bg2">
                    <a:lumMod val="10000"/>
                  </a:schemeClr>
                </a:solidFill>
              </a:rPr>
              <a:t>89 adult participants with subclinical PSA were assigned </a:t>
            </a:r>
            <a:br>
              <a:rPr lang="en-US" sz="3000" dirty="0">
                <a:solidFill>
                  <a:schemeClr val="bg2">
                    <a:lumMod val="10000"/>
                  </a:schemeClr>
                </a:solidFill>
              </a:rPr>
            </a:br>
            <a:r>
              <a:rPr lang="en-US" sz="3000" dirty="0">
                <a:solidFill>
                  <a:schemeClr val="bg2">
                    <a:lumMod val="10000"/>
                  </a:schemeClr>
                </a:solidFill>
              </a:rPr>
              <a:t>to either a gaze exposure treatment or a control group. </a:t>
            </a:r>
          </a:p>
        </p:txBody>
      </p:sp>
      <p:sp>
        <p:nvSpPr>
          <p:cNvPr id="33" name="Textfeld 32">
            <a:extLst>
              <a:ext uri="{FF2B5EF4-FFF2-40B4-BE49-F238E27FC236}">
                <a16:creationId xmlns:a16="http://schemas.microsoft.com/office/drawing/2014/main" id="{BCF6CC84-8EBA-06B1-4723-18CCB2D28DF3}"/>
              </a:ext>
            </a:extLst>
          </p:cNvPr>
          <p:cNvSpPr txBox="1"/>
          <p:nvPr/>
        </p:nvSpPr>
        <p:spPr>
          <a:xfrm>
            <a:off x="1095375" y="37698715"/>
            <a:ext cx="13609638" cy="2389693"/>
          </a:xfrm>
          <a:prstGeom prst="rect">
            <a:avLst/>
          </a:prstGeom>
          <a:noFill/>
        </p:spPr>
        <p:txBody>
          <a:bodyPr wrap="square" lIns="0" tIns="0" rIns="0" bIns="0" rtlCol="0">
            <a:spAutoFit/>
          </a:bodyPr>
          <a:lstStyle/>
          <a:p>
            <a:pPr>
              <a:lnSpc>
                <a:spcPts val="2700"/>
              </a:lnSpc>
            </a:pPr>
            <a:r>
              <a:rPr lang="en-US" b="1" dirty="0">
                <a:solidFill>
                  <a:srgbClr val="000000"/>
                </a:solidFill>
                <a:latin typeface="Arial" panose="020B0604020202020204" pitchFamily="34" charset="0"/>
                <a:ea typeface="ＭＳ Ｐゴシック" charset="-128"/>
                <a:cs typeface="Arial" panose="020B0604020202020204" pitchFamily="34" charset="0"/>
              </a:rPr>
              <a:t>Fig. 2. Study Design (Treatment Condition). </a:t>
            </a:r>
            <a:r>
              <a:rPr lang="en-US" dirty="0">
                <a:solidFill>
                  <a:srgbClr val="000000"/>
                </a:solidFill>
                <a:latin typeface="Arial" panose="020B0604020202020204" pitchFamily="34" charset="0"/>
                <a:ea typeface="ＭＳ Ｐゴシック" charset="-128"/>
                <a:cs typeface="Arial" panose="020B0604020202020204" pitchFamily="34" charset="0"/>
              </a:rPr>
              <a:t>Assessments occurred at baseline, following a one-hour acute intervention (Post 1), and three to five weeks after a two-weeks home treatment (Post 2). At each assessment, participants conducted a public speaking test (PST, Fig. 3). After a baseline PST, the participants of the treatment group underwent the gaze exposure treatment in VR for </a:t>
            </a:r>
            <a:br>
              <a:rPr lang="en-US" dirty="0">
                <a:solidFill>
                  <a:srgbClr val="000000"/>
                </a:solidFill>
                <a:latin typeface="Arial" panose="020B0604020202020204" pitchFamily="34" charset="0"/>
                <a:ea typeface="ＭＳ Ｐゴシック" charset="-128"/>
                <a:cs typeface="Arial" panose="020B0604020202020204" pitchFamily="34" charset="0"/>
              </a:rPr>
            </a:br>
            <a:r>
              <a:rPr lang="en-US" dirty="0">
                <a:solidFill>
                  <a:srgbClr val="000000"/>
                </a:solidFill>
                <a:latin typeface="Arial" panose="020B0604020202020204" pitchFamily="34" charset="0"/>
                <a:ea typeface="ＭＳ Ｐゴシック" charset="-128"/>
                <a:cs typeface="Arial" panose="020B0604020202020204" pitchFamily="34" charset="0"/>
              </a:rPr>
              <a:t>3 × 20 min, while the participants of the control group explored virtual scenarios without social content. The second PST followed the procedure as the first one. Subsequently, the treatment group completed 9 × 20 min home treatment sessions with the gaze exposure app, while the control group did not receive any task. Three to five weeks after treatment completion of the treatment group, a third public speaking test was conducted. </a:t>
            </a:r>
          </a:p>
        </p:txBody>
      </p:sp>
      <p:pic>
        <p:nvPicPr>
          <p:cNvPr id="54" name="Picture 60">
            <a:extLst>
              <a:ext uri="{FF2B5EF4-FFF2-40B4-BE49-F238E27FC236}">
                <a16:creationId xmlns:a16="http://schemas.microsoft.com/office/drawing/2014/main" id="{798E26F3-20F7-2C21-2B63-C020B61C5CDA}"/>
              </a:ext>
            </a:extLst>
          </p:cNvPr>
          <p:cNvPicPr>
            <a:picLocks noChangeAspect="1"/>
          </p:cNvPicPr>
          <p:nvPr/>
        </p:nvPicPr>
        <p:blipFill rotWithShape="1">
          <a:blip r:embed="rId4">
            <a:extLst>
              <a:ext uri="{28A0092B-C50C-407E-A947-70E740481C1C}">
                <a14:useLocalDpi xmlns:a14="http://schemas.microsoft.com/office/drawing/2010/main" val="0"/>
              </a:ext>
            </a:extLst>
          </a:blip>
          <a:srcRect t="16125"/>
          <a:stretch/>
        </p:blipFill>
        <p:spPr>
          <a:xfrm>
            <a:off x="15583295" y="17260044"/>
            <a:ext cx="6877158" cy="3600449"/>
          </a:xfrm>
          <a:prstGeom prst="rect">
            <a:avLst/>
          </a:prstGeom>
        </p:spPr>
      </p:pic>
      <p:sp>
        <p:nvSpPr>
          <p:cNvPr id="55" name="Textfeld 54">
            <a:extLst>
              <a:ext uri="{FF2B5EF4-FFF2-40B4-BE49-F238E27FC236}">
                <a16:creationId xmlns:a16="http://schemas.microsoft.com/office/drawing/2014/main" id="{59A97C0D-990F-08B6-C65C-61028637060F}"/>
              </a:ext>
            </a:extLst>
          </p:cNvPr>
          <p:cNvSpPr txBox="1"/>
          <p:nvPr/>
        </p:nvSpPr>
        <p:spPr>
          <a:xfrm>
            <a:off x="22743268" y="17168517"/>
            <a:ext cx="6400056" cy="3774688"/>
          </a:xfrm>
          <a:prstGeom prst="rect">
            <a:avLst/>
          </a:prstGeom>
          <a:noFill/>
        </p:spPr>
        <p:txBody>
          <a:bodyPr wrap="square" lIns="0" tIns="0" rIns="0" bIns="0" rtlCol="0">
            <a:spAutoFit/>
          </a:bodyPr>
          <a:lstStyle/>
          <a:p>
            <a:pPr marR="16510" indent="1905">
              <a:lnSpc>
                <a:spcPts val="2700"/>
              </a:lnSpc>
              <a:spcBef>
                <a:spcPts val="5"/>
              </a:spcBef>
              <a:spcAft>
                <a:spcPts val="1000"/>
              </a:spcAft>
            </a:pPr>
            <a:r>
              <a:rPr lang="en-US" b="1" dirty="0">
                <a:solidFill>
                  <a:srgbClr val="000000"/>
                </a:solidFill>
                <a:latin typeface="Arial" panose="020B0604020202020204" pitchFamily="34" charset="0"/>
                <a:ea typeface="ＭＳ Ｐゴシック" charset="-128"/>
                <a:cs typeface="Arial" panose="020B0604020202020204" pitchFamily="34" charset="0"/>
              </a:rPr>
              <a:t>Fig. 3. Participants’ view during the Public Speaking Test. </a:t>
            </a:r>
            <a:r>
              <a:rPr lang="en-US" dirty="0">
                <a:solidFill>
                  <a:srgbClr val="000000"/>
                </a:solidFill>
                <a:latin typeface="Arial" panose="020B0604020202020204" pitchFamily="34" charset="0"/>
                <a:ea typeface="ＭＳ Ｐゴシック" charset="-128"/>
                <a:cs typeface="Arial" panose="020B0604020202020204" pitchFamily="34" charset="0"/>
              </a:rPr>
              <a:t>The public speaking test (PST) comprised ten minutes of semi-improvised speeches in front of an evaluation committee. Before the first and after every speech, participants indicated their state anxiety level on the Subjective Units of Distress Scale. During the speeches, we used eye tracking and a face detection algorithm to quantify gaze avoidance as the relative dwell time off faces of any committee members during public speaking. Here, A video frame is shown, recorded from the world camera of a mobile eye tracking system, representing a participant’s perspective during the public speaking test. </a:t>
            </a:r>
          </a:p>
        </p:txBody>
      </p:sp>
      <p:sp>
        <p:nvSpPr>
          <p:cNvPr id="58" name="Textfeld 57">
            <a:extLst>
              <a:ext uri="{FF2B5EF4-FFF2-40B4-BE49-F238E27FC236}">
                <a16:creationId xmlns:a16="http://schemas.microsoft.com/office/drawing/2014/main" id="{89AFF916-8AFD-61C2-08B1-BD639705D049}"/>
              </a:ext>
            </a:extLst>
          </p:cNvPr>
          <p:cNvSpPr txBox="1"/>
          <p:nvPr/>
        </p:nvSpPr>
        <p:spPr>
          <a:xfrm>
            <a:off x="15938620" y="22037384"/>
            <a:ext cx="13573125" cy="1107996"/>
          </a:xfrm>
          <a:prstGeom prst="rect">
            <a:avLst/>
          </a:prstGeom>
          <a:noFill/>
        </p:spPr>
        <p:txBody>
          <a:bodyPr wrap="square" lIns="0" tIns="0" rIns="0" bIns="0" rtlCol="0">
            <a:spAutoFit/>
          </a:bodyPr>
          <a:lstStyle/>
          <a:p>
            <a:pPr algn="just"/>
            <a:r>
              <a:rPr lang="de-DE" sz="4200" b="1" spc="90" dirty="0">
                <a:solidFill>
                  <a:schemeClr val="accent2"/>
                </a:solidFill>
              </a:rPr>
              <a:t>Results</a:t>
            </a:r>
          </a:p>
          <a:p>
            <a:pPr algn="just"/>
            <a:endParaRPr lang="de-DE" sz="3000" b="1" spc="300" dirty="0">
              <a:solidFill>
                <a:schemeClr val="bg1"/>
              </a:solidFill>
            </a:endParaRPr>
          </a:p>
        </p:txBody>
      </p:sp>
      <p:sp>
        <p:nvSpPr>
          <p:cNvPr id="59" name="Textfeld 58">
            <a:extLst>
              <a:ext uri="{FF2B5EF4-FFF2-40B4-BE49-F238E27FC236}">
                <a16:creationId xmlns:a16="http://schemas.microsoft.com/office/drawing/2014/main" id="{66EB86FA-AD04-C2AB-89B4-4D96AD493C67}"/>
              </a:ext>
            </a:extLst>
          </p:cNvPr>
          <p:cNvSpPr txBox="1"/>
          <p:nvPr/>
        </p:nvSpPr>
        <p:spPr>
          <a:xfrm>
            <a:off x="20031739" y="31724839"/>
            <a:ext cx="8681575" cy="3724096"/>
          </a:xfrm>
          <a:prstGeom prst="rect">
            <a:avLst/>
          </a:prstGeom>
          <a:noFill/>
        </p:spPr>
        <p:txBody>
          <a:bodyPr wrap="square" lIns="0" tIns="0" rIns="0" bIns="0" rtlCol="0">
            <a:spAutoFit/>
          </a:bodyPr>
          <a:lstStyle/>
          <a:p>
            <a:pPr marL="252000" lvl="0" indent="-252000">
              <a:lnSpc>
                <a:spcPts val="4200"/>
              </a:lnSpc>
              <a:buFont typeface="Arial" panose="020B0604020202020204" pitchFamily="34" charset="0"/>
              <a:buChar char="•"/>
              <a:defRPr/>
            </a:pPr>
            <a:r>
              <a:rPr lang="en-GB" sz="3000" b="1" spc="50" dirty="0">
                <a:solidFill>
                  <a:schemeClr val="bg1"/>
                </a:solidFill>
              </a:rPr>
              <a:t>A two-week VR gaze exposure reduces state anxiety during public speaking.</a:t>
            </a:r>
          </a:p>
          <a:p>
            <a:pPr marL="252000" lvl="0" indent="-252000">
              <a:lnSpc>
                <a:spcPts val="4200"/>
              </a:lnSpc>
              <a:buFont typeface="Arial" panose="020B0604020202020204" pitchFamily="34" charset="0"/>
              <a:buChar char="•"/>
              <a:defRPr/>
            </a:pPr>
            <a:r>
              <a:rPr lang="en-GB" sz="3000" b="1" spc="50" dirty="0">
                <a:solidFill>
                  <a:schemeClr val="bg1"/>
                </a:solidFill>
              </a:rPr>
              <a:t>VR gaze exposure requires no exposure to real people or any verbal interaction. </a:t>
            </a:r>
          </a:p>
          <a:p>
            <a:pPr marL="252000" lvl="0" indent="-252000">
              <a:lnSpc>
                <a:spcPts val="4200"/>
              </a:lnSpc>
              <a:buFont typeface="Arial" panose="020B0604020202020204" pitchFamily="34" charset="0"/>
              <a:buChar char="•"/>
              <a:defRPr/>
            </a:pPr>
            <a:r>
              <a:rPr lang="en-GB" sz="3000" b="1" spc="50" dirty="0">
                <a:solidFill>
                  <a:schemeClr val="bg1"/>
                </a:solidFill>
              </a:rPr>
              <a:t>VR exposure apps offer accessible self-help tools at a low initiation threshold.</a:t>
            </a:r>
          </a:p>
          <a:p>
            <a:pPr marL="252000" marR="0" lvl="0" indent="-252000" algn="just" defTabSz="35069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3200" b="1" spc="50" dirty="0">
              <a:solidFill>
                <a:schemeClr val="bg1"/>
              </a:solidFill>
              <a:latin typeface="Gill Sans" charset="0"/>
              <a:ea typeface="ＭＳ Ｐゴシック" charset="-128"/>
            </a:endParaRPr>
          </a:p>
        </p:txBody>
      </p:sp>
      <p:sp>
        <p:nvSpPr>
          <p:cNvPr id="73" name="Textfeld 72">
            <a:extLst>
              <a:ext uri="{FF2B5EF4-FFF2-40B4-BE49-F238E27FC236}">
                <a16:creationId xmlns:a16="http://schemas.microsoft.com/office/drawing/2014/main" id="{CCFBD62D-F7B9-3BBA-8347-F3545C468327}"/>
              </a:ext>
            </a:extLst>
          </p:cNvPr>
          <p:cNvSpPr txBox="1"/>
          <p:nvPr/>
        </p:nvSpPr>
        <p:spPr>
          <a:xfrm>
            <a:off x="15941824" y="28677339"/>
            <a:ext cx="12956200" cy="1694759"/>
          </a:xfrm>
          <a:prstGeom prst="rect">
            <a:avLst/>
          </a:prstGeom>
          <a:noFill/>
        </p:spPr>
        <p:txBody>
          <a:bodyPr wrap="square" lIns="0" tIns="0" rIns="0" bIns="0" rtlCol="0">
            <a:spAutoFit/>
          </a:bodyPr>
          <a:lstStyle/>
          <a:p>
            <a:pPr marR="16510" indent="1905">
              <a:lnSpc>
                <a:spcPts val="2700"/>
              </a:lnSpc>
              <a:spcBef>
                <a:spcPts val="5"/>
              </a:spcBef>
              <a:spcAft>
                <a:spcPts val="1000"/>
              </a:spcAft>
            </a:pPr>
            <a:r>
              <a:rPr lang="en-US" b="1" dirty="0">
                <a:solidFill>
                  <a:srgbClr val="000000"/>
                </a:solidFill>
                <a:latin typeface="Arial" panose="020B0604020202020204" pitchFamily="34" charset="0"/>
                <a:ea typeface="ＭＳ Ｐゴシック" charset="-128"/>
                <a:cs typeface="Arial" panose="020B0604020202020204" pitchFamily="34" charset="0"/>
              </a:rPr>
              <a:t>Fig. 4. Effects of the gaze exposure treatment on state anxiety and gaze avoidance during public speaking. </a:t>
            </a:r>
            <a:r>
              <a:rPr lang="en-US" dirty="0">
                <a:solidFill>
                  <a:srgbClr val="000000"/>
                </a:solidFill>
                <a:latin typeface="Arial" panose="020B0604020202020204" pitchFamily="34" charset="0"/>
                <a:ea typeface="ＭＳ Ｐゴシック" charset="-128"/>
                <a:cs typeface="Arial" panose="020B0604020202020204" pitchFamily="34" charset="0"/>
              </a:rPr>
              <a:t>Linear mixed models' analyses suggested no reduction regarding state anxiety or the relative dwell time off faces during the public speaking test in the treatment group immediately after 1-h gaze exposure (Post 1) compared to the control group. However, there was a beneficial effect on state anxiety (</a:t>
            </a:r>
            <a:r>
              <a:rPr lang="en-US" dirty="0" err="1">
                <a:solidFill>
                  <a:srgbClr val="000000"/>
                </a:solidFill>
                <a:latin typeface="Arial" panose="020B0604020202020204" pitchFamily="34" charset="0"/>
                <a:ea typeface="ＭＳ Ｐゴシック" charset="-128"/>
                <a:cs typeface="Arial" panose="020B0604020202020204" pitchFamily="34" charset="0"/>
              </a:rPr>
              <a:t>cohens</a:t>
            </a:r>
            <a:r>
              <a:rPr lang="en-US" dirty="0">
                <a:solidFill>
                  <a:srgbClr val="000000"/>
                </a:solidFill>
                <a:latin typeface="Arial" panose="020B0604020202020204" pitchFamily="34" charset="0"/>
                <a:ea typeface="ＭＳ Ｐゴシック" charset="-128"/>
                <a:cs typeface="Arial" panose="020B0604020202020204" pitchFamily="34" charset="0"/>
              </a:rPr>
              <a:t> d' = 1.07) and gaze avoidance (</a:t>
            </a:r>
            <a:r>
              <a:rPr lang="en-US" dirty="0" err="1">
                <a:solidFill>
                  <a:srgbClr val="000000"/>
                </a:solidFill>
                <a:latin typeface="Arial" panose="020B0604020202020204" pitchFamily="34" charset="0"/>
                <a:ea typeface="ＭＳ Ｐゴシック" charset="-128"/>
                <a:cs typeface="Arial" panose="020B0604020202020204" pitchFamily="34" charset="0"/>
              </a:rPr>
              <a:t>cohens</a:t>
            </a:r>
            <a:r>
              <a:rPr lang="en-US" dirty="0">
                <a:solidFill>
                  <a:srgbClr val="000000"/>
                </a:solidFill>
                <a:latin typeface="Arial" panose="020B0604020202020204" pitchFamily="34" charset="0"/>
                <a:ea typeface="ＭＳ Ｐゴシック" charset="-128"/>
                <a:cs typeface="Arial" panose="020B0604020202020204" pitchFamily="34" charset="0"/>
              </a:rPr>
              <a:t> d’ = - 0.97) after additional home treatment (9×20 min), as evident by the difference between the groups one month after the intervention (Post 2).  </a:t>
            </a:r>
          </a:p>
        </p:txBody>
      </p:sp>
      <p:pic>
        <p:nvPicPr>
          <p:cNvPr id="74" name="Picture 18">
            <a:extLst>
              <a:ext uri="{FF2B5EF4-FFF2-40B4-BE49-F238E27FC236}">
                <a16:creationId xmlns:a16="http://schemas.microsoft.com/office/drawing/2014/main" id="{EE2EAEC0-CA60-12F0-6335-E695807CD217}"/>
              </a:ext>
            </a:extLst>
          </p:cNvPr>
          <p:cNvPicPr>
            <a:picLocks noChangeAspect="1"/>
          </p:cNvPicPr>
          <p:nvPr/>
        </p:nvPicPr>
        <p:blipFill>
          <a:blip r:embed="rId5"/>
          <a:srcRect/>
          <a:stretch/>
        </p:blipFill>
        <p:spPr>
          <a:xfrm>
            <a:off x="15519473" y="22610298"/>
            <a:ext cx="5613400" cy="5803900"/>
          </a:xfrm>
          <a:prstGeom prst="rect">
            <a:avLst/>
          </a:prstGeom>
        </p:spPr>
      </p:pic>
      <p:sp>
        <p:nvSpPr>
          <p:cNvPr id="76" name="Textfeld 75">
            <a:extLst>
              <a:ext uri="{FF2B5EF4-FFF2-40B4-BE49-F238E27FC236}">
                <a16:creationId xmlns:a16="http://schemas.microsoft.com/office/drawing/2014/main" id="{33746332-AB87-DF87-4853-8D0C5190BBE5}"/>
              </a:ext>
            </a:extLst>
          </p:cNvPr>
          <p:cNvSpPr txBox="1"/>
          <p:nvPr/>
        </p:nvSpPr>
        <p:spPr>
          <a:xfrm>
            <a:off x="16052717" y="31600931"/>
            <a:ext cx="13573125" cy="1107996"/>
          </a:xfrm>
          <a:prstGeom prst="rect">
            <a:avLst/>
          </a:prstGeom>
          <a:noFill/>
        </p:spPr>
        <p:txBody>
          <a:bodyPr wrap="square" lIns="0" tIns="0" rIns="0" bIns="0" rtlCol="0">
            <a:spAutoFit/>
          </a:bodyPr>
          <a:lstStyle/>
          <a:p>
            <a:pPr algn="just"/>
            <a:r>
              <a:rPr lang="de-DE" sz="4200" b="1" spc="90" dirty="0">
                <a:solidFill>
                  <a:schemeClr val="bg1"/>
                </a:solidFill>
              </a:rPr>
              <a:t>Implications</a:t>
            </a:r>
          </a:p>
          <a:p>
            <a:pPr algn="just"/>
            <a:endParaRPr lang="de-DE" sz="3000" b="1" spc="300" dirty="0">
              <a:solidFill>
                <a:schemeClr val="bg1"/>
              </a:solidFill>
            </a:endParaRPr>
          </a:p>
        </p:txBody>
      </p:sp>
      <p:sp>
        <p:nvSpPr>
          <p:cNvPr id="4" name="Textfeld 3">
            <a:extLst>
              <a:ext uri="{FF2B5EF4-FFF2-40B4-BE49-F238E27FC236}">
                <a16:creationId xmlns:a16="http://schemas.microsoft.com/office/drawing/2014/main" id="{F722B3DD-5FF7-E086-9DF5-C718D16272F2}"/>
              </a:ext>
            </a:extLst>
          </p:cNvPr>
          <p:cNvSpPr txBox="1"/>
          <p:nvPr/>
        </p:nvSpPr>
        <p:spPr>
          <a:xfrm>
            <a:off x="15609647" y="35796160"/>
            <a:ext cx="13596543" cy="3595151"/>
          </a:xfrm>
          <a:prstGeom prst="rect">
            <a:avLst/>
          </a:prstGeom>
          <a:noFill/>
        </p:spPr>
        <p:txBody>
          <a:bodyPr wrap="square" lIns="0" tIns="0" rIns="0" bIns="0" rtlCol="0">
            <a:spAutoFit/>
          </a:bodyPr>
          <a:lstStyle/>
          <a:p>
            <a:pPr marL="180000" marR="16510" indent="-180000">
              <a:lnSpc>
                <a:spcPts val="2700"/>
              </a:lnSpc>
              <a:spcBef>
                <a:spcPts val="5"/>
              </a:spcBef>
              <a:spcAft>
                <a:spcPts val="1000"/>
              </a:spcAft>
            </a:pPr>
            <a:r>
              <a:rPr lang="en-US" b="1" dirty="0">
                <a:solidFill>
                  <a:schemeClr val="accent3"/>
                </a:solidFill>
                <a:latin typeface="Arial" panose="020B0604020202020204" pitchFamily="34" charset="0"/>
                <a:ea typeface="ＭＳ Ｐゴシック" charset="-128"/>
                <a:cs typeface="Arial" panose="020B0604020202020204" pitchFamily="34" charset="0"/>
              </a:rPr>
              <a:t>References</a:t>
            </a:r>
          </a:p>
          <a:p>
            <a:pPr marL="342900" marR="16510" indent="-342900">
              <a:lnSpc>
                <a:spcPts val="2700"/>
              </a:lnSpc>
              <a:spcBef>
                <a:spcPts val="5"/>
              </a:spcBef>
              <a:spcAft>
                <a:spcPts val="1000"/>
              </a:spcAft>
              <a:buFont typeface="+mj-lt"/>
              <a:buAutoNum type="arabicParenBoth"/>
            </a:pPr>
            <a:r>
              <a:rPr lang="en-GB" altLang="x-none" dirty="0" err="1">
                <a:solidFill>
                  <a:schemeClr val="accent3"/>
                </a:solidFill>
                <a:latin typeface="Arial" panose="020B0604020202020204" pitchFamily="34" charset="0"/>
                <a:cs typeface="Arial" panose="020B0604020202020204" pitchFamily="34" charset="0"/>
              </a:rPr>
              <a:t>Faravelli</a:t>
            </a:r>
            <a:r>
              <a:rPr lang="en-GB" altLang="x-none" dirty="0">
                <a:solidFill>
                  <a:schemeClr val="accent3"/>
                </a:solidFill>
                <a:latin typeface="Arial" panose="020B0604020202020204" pitchFamily="34" charset="0"/>
                <a:cs typeface="Arial" panose="020B0604020202020204" pitchFamily="34" charset="0"/>
              </a:rPr>
              <a:t>, C., Zucchi, T., Viviani, B., </a:t>
            </a:r>
            <a:r>
              <a:rPr lang="en-GB" altLang="x-none" dirty="0" err="1">
                <a:solidFill>
                  <a:schemeClr val="accent3"/>
                </a:solidFill>
                <a:latin typeface="Arial" panose="020B0604020202020204" pitchFamily="34" charset="0"/>
                <a:cs typeface="Arial" panose="020B0604020202020204" pitchFamily="34" charset="0"/>
              </a:rPr>
              <a:t>Salmoria</a:t>
            </a:r>
            <a:r>
              <a:rPr lang="en-GB" altLang="x-none" dirty="0">
                <a:solidFill>
                  <a:schemeClr val="accent3"/>
                </a:solidFill>
                <a:latin typeface="Arial" panose="020B0604020202020204" pitchFamily="34" charset="0"/>
                <a:cs typeface="Arial" panose="020B0604020202020204" pitchFamily="34" charset="0"/>
              </a:rPr>
              <a:t>, R., Perone, A., </a:t>
            </a:r>
            <a:r>
              <a:rPr lang="en-GB" altLang="x-none" dirty="0" err="1">
                <a:solidFill>
                  <a:schemeClr val="accent3"/>
                </a:solidFill>
                <a:latin typeface="Arial" panose="020B0604020202020204" pitchFamily="34" charset="0"/>
                <a:cs typeface="Arial" panose="020B0604020202020204" pitchFamily="34" charset="0"/>
              </a:rPr>
              <a:t>Paionni</a:t>
            </a:r>
            <a:r>
              <a:rPr lang="en-GB" altLang="x-none" dirty="0">
                <a:solidFill>
                  <a:schemeClr val="accent3"/>
                </a:solidFill>
                <a:latin typeface="Arial" panose="020B0604020202020204" pitchFamily="34" charset="0"/>
                <a:cs typeface="Arial" panose="020B0604020202020204" pitchFamily="34" charset="0"/>
              </a:rPr>
              <a:t>, A., </a:t>
            </a:r>
            <a:r>
              <a:rPr lang="en-GB" altLang="x-none" dirty="0" err="1">
                <a:solidFill>
                  <a:schemeClr val="accent3"/>
                </a:solidFill>
                <a:latin typeface="Arial" panose="020B0604020202020204" pitchFamily="34" charset="0"/>
                <a:cs typeface="Arial" panose="020B0604020202020204" pitchFamily="34" charset="0"/>
              </a:rPr>
              <a:t>Scarpato</a:t>
            </a:r>
            <a:r>
              <a:rPr lang="en-GB" altLang="x-none" dirty="0">
                <a:solidFill>
                  <a:schemeClr val="accent3"/>
                </a:solidFill>
                <a:latin typeface="Arial" panose="020B0604020202020204" pitchFamily="34" charset="0"/>
                <a:cs typeface="Arial" panose="020B0604020202020204" pitchFamily="34" charset="0"/>
              </a:rPr>
              <a:t>, A., </a:t>
            </a:r>
            <a:r>
              <a:rPr lang="en-GB" altLang="x-none" dirty="0" err="1">
                <a:solidFill>
                  <a:schemeClr val="accent3"/>
                </a:solidFill>
                <a:latin typeface="Arial" panose="020B0604020202020204" pitchFamily="34" charset="0"/>
                <a:cs typeface="Arial" panose="020B0604020202020204" pitchFamily="34" charset="0"/>
              </a:rPr>
              <a:t>Vigliaturo</a:t>
            </a:r>
            <a:r>
              <a:rPr lang="en-GB" altLang="x-none" dirty="0">
                <a:solidFill>
                  <a:schemeClr val="accent3"/>
                </a:solidFill>
                <a:latin typeface="Arial" panose="020B0604020202020204" pitchFamily="34" charset="0"/>
                <a:cs typeface="Arial" panose="020B0604020202020204" pitchFamily="34" charset="0"/>
              </a:rPr>
              <a:t>, D., </a:t>
            </a:r>
            <a:r>
              <a:rPr lang="en-GB" altLang="x-none" dirty="0" err="1">
                <a:solidFill>
                  <a:schemeClr val="accent3"/>
                </a:solidFill>
                <a:latin typeface="Arial" panose="020B0604020202020204" pitchFamily="34" charset="0"/>
                <a:cs typeface="Arial" panose="020B0604020202020204" pitchFamily="34" charset="0"/>
              </a:rPr>
              <a:t>Rosi</a:t>
            </a:r>
            <a:r>
              <a:rPr lang="en-GB" altLang="x-none" dirty="0">
                <a:solidFill>
                  <a:schemeClr val="accent3"/>
                </a:solidFill>
                <a:latin typeface="Arial" panose="020B0604020202020204" pitchFamily="34" charset="0"/>
                <a:cs typeface="Arial" panose="020B0604020202020204" pitchFamily="34" charset="0"/>
              </a:rPr>
              <a:t>, S., </a:t>
            </a:r>
            <a:r>
              <a:rPr lang="en-GB" altLang="x-none" dirty="0" err="1">
                <a:solidFill>
                  <a:schemeClr val="accent3"/>
                </a:solidFill>
                <a:latin typeface="Arial" panose="020B0604020202020204" pitchFamily="34" charset="0"/>
                <a:cs typeface="Arial" panose="020B0604020202020204" pitchFamily="34" charset="0"/>
              </a:rPr>
              <a:t>D'adamo</a:t>
            </a:r>
            <a:r>
              <a:rPr lang="en-GB" altLang="x-none" dirty="0">
                <a:solidFill>
                  <a:schemeClr val="accent3"/>
                </a:solidFill>
                <a:latin typeface="Arial" panose="020B0604020202020204" pitchFamily="34" charset="0"/>
                <a:cs typeface="Arial" panose="020B0604020202020204" pitchFamily="34" charset="0"/>
              </a:rPr>
              <a:t>, D.,</a:t>
            </a:r>
            <a:br>
              <a:rPr lang="en-GB" altLang="x-none" dirty="0">
                <a:solidFill>
                  <a:schemeClr val="accent3"/>
                </a:solidFill>
                <a:latin typeface="Arial" panose="020B0604020202020204" pitchFamily="34" charset="0"/>
                <a:cs typeface="Arial" panose="020B0604020202020204" pitchFamily="34" charset="0"/>
              </a:rPr>
            </a:br>
            <a:r>
              <a:rPr lang="en-GB" altLang="x-none" dirty="0" err="1">
                <a:solidFill>
                  <a:schemeClr val="accent3"/>
                </a:solidFill>
                <a:latin typeface="Arial" panose="020B0604020202020204" pitchFamily="34" charset="0"/>
                <a:cs typeface="Arial" panose="020B0604020202020204" pitchFamily="34" charset="0"/>
              </a:rPr>
              <a:t>Bartolozzi</a:t>
            </a:r>
            <a:r>
              <a:rPr lang="en-GB" altLang="x-none" dirty="0">
                <a:solidFill>
                  <a:schemeClr val="accent3"/>
                </a:solidFill>
                <a:latin typeface="Arial" panose="020B0604020202020204" pitchFamily="34" charset="0"/>
                <a:cs typeface="Arial" panose="020B0604020202020204" pitchFamily="34" charset="0"/>
              </a:rPr>
              <a:t>, D., Cecchi, C., &amp; </a:t>
            </a:r>
            <a:r>
              <a:rPr lang="en-GB" altLang="x-none" dirty="0" err="1">
                <a:solidFill>
                  <a:schemeClr val="accent3"/>
                </a:solidFill>
                <a:latin typeface="Arial" panose="020B0604020202020204" pitchFamily="34" charset="0"/>
                <a:cs typeface="Arial" panose="020B0604020202020204" pitchFamily="34" charset="0"/>
              </a:rPr>
              <a:t>Abrardi</a:t>
            </a:r>
            <a:r>
              <a:rPr lang="en-GB" altLang="x-none" dirty="0">
                <a:solidFill>
                  <a:schemeClr val="accent3"/>
                </a:solidFill>
                <a:latin typeface="Arial" panose="020B0604020202020204" pitchFamily="34" charset="0"/>
                <a:cs typeface="Arial" panose="020B0604020202020204" pitchFamily="34" charset="0"/>
              </a:rPr>
              <a:t>, L. (2000). Epidemiology of social phobia: a clinical approach.</a:t>
            </a:r>
            <a:br>
              <a:rPr lang="en-GB" altLang="x-none" dirty="0">
                <a:solidFill>
                  <a:schemeClr val="accent3"/>
                </a:solidFill>
                <a:latin typeface="Arial" panose="020B0604020202020204" pitchFamily="34" charset="0"/>
                <a:cs typeface="Arial" panose="020B0604020202020204" pitchFamily="34" charset="0"/>
              </a:rPr>
            </a:br>
            <a:r>
              <a:rPr lang="en-GB" altLang="x-none" dirty="0">
                <a:solidFill>
                  <a:schemeClr val="accent3"/>
                </a:solidFill>
                <a:latin typeface="Arial" panose="020B0604020202020204" pitchFamily="34" charset="0"/>
                <a:cs typeface="Arial" panose="020B0604020202020204" pitchFamily="34" charset="0"/>
              </a:rPr>
              <a:t>European psychiatry: Journal of the Association of European Psychiatrists, 15(1), 17–24. </a:t>
            </a:r>
          </a:p>
          <a:p>
            <a:pPr marL="342900" marR="16510" indent="-342900">
              <a:lnSpc>
                <a:spcPts val="2700"/>
              </a:lnSpc>
              <a:spcBef>
                <a:spcPts val="5"/>
              </a:spcBef>
              <a:spcAft>
                <a:spcPts val="1000"/>
              </a:spcAft>
              <a:buFont typeface="+mj-lt"/>
              <a:buAutoNum type="arabicParenBoth"/>
            </a:pPr>
            <a:r>
              <a:rPr lang="en-GB" altLang="x-none" dirty="0">
                <a:solidFill>
                  <a:schemeClr val="accent3"/>
                </a:solidFill>
                <a:latin typeface="Arial" panose="020B0604020202020204" pitchFamily="34" charset="0"/>
                <a:cs typeface="Arial" panose="020B0604020202020204" pitchFamily="34" charset="0"/>
              </a:rPr>
              <a:t>Stein, M. B., &amp; Stein, D. J. (2008). Social anxiety disorder. Lancet (London, England), 371(9618), 1115–1125. </a:t>
            </a:r>
          </a:p>
          <a:p>
            <a:pPr marL="342900" indent="-342900">
              <a:lnSpc>
                <a:spcPts val="2700"/>
              </a:lnSpc>
              <a:buFont typeface="+mj-lt"/>
              <a:buAutoNum type="arabicParenBoth"/>
            </a:pPr>
            <a:r>
              <a:rPr lang="en-GB" altLang="x-none" dirty="0">
                <a:solidFill>
                  <a:schemeClr val="accent3"/>
                </a:solidFill>
                <a:latin typeface="Arial" panose="020B0604020202020204" pitchFamily="34" charset="0"/>
                <a:cs typeface="Arial" panose="020B0604020202020204" pitchFamily="34" charset="0"/>
              </a:rPr>
              <a:t>Schulze, L., </a:t>
            </a:r>
            <a:r>
              <a:rPr lang="en-GB" altLang="x-none" dirty="0" err="1">
                <a:solidFill>
                  <a:schemeClr val="accent3"/>
                </a:solidFill>
                <a:latin typeface="Arial" panose="020B0604020202020204" pitchFamily="34" charset="0"/>
                <a:cs typeface="Arial" panose="020B0604020202020204" pitchFamily="34" charset="0"/>
              </a:rPr>
              <a:t>Renneberg</a:t>
            </a:r>
            <a:r>
              <a:rPr lang="en-GB" altLang="x-none" dirty="0">
                <a:solidFill>
                  <a:schemeClr val="accent3"/>
                </a:solidFill>
                <a:latin typeface="Arial" panose="020B0604020202020204" pitchFamily="34" charset="0"/>
                <a:cs typeface="Arial" panose="020B0604020202020204" pitchFamily="34" charset="0"/>
              </a:rPr>
              <a:t>, B., &amp; Lobmaier, J. S. (2013). Gaze perception in social anxiety and social anxiety disorder. Frontiers in human neuroscience, 7, 872. </a:t>
            </a:r>
            <a:endParaRPr lang="de-CH" dirty="0">
              <a:solidFill>
                <a:schemeClr val="accent3"/>
              </a:solidFill>
              <a:latin typeface="Arial" panose="020B0604020202020204" pitchFamily="34" charset="0"/>
              <a:cs typeface="Arial" panose="020B0604020202020204" pitchFamily="34" charset="0"/>
            </a:endParaRPr>
          </a:p>
          <a:p>
            <a:pPr marR="16510" indent="1905">
              <a:lnSpc>
                <a:spcPts val="2700"/>
              </a:lnSpc>
              <a:spcBef>
                <a:spcPts val="5"/>
              </a:spcBef>
              <a:spcAft>
                <a:spcPts val="1000"/>
              </a:spcAft>
            </a:pPr>
            <a:endParaRPr lang="en-US" dirty="0">
              <a:solidFill>
                <a:schemeClr val="accent3"/>
              </a:solidFill>
              <a:latin typeface="Arial" panose="020B0604020202020204" pitchFamily="34" charset="0"/>
              <a:ea typeface="ＭＳ Ｐゴシック" charset="-128"/>
              <a:cs typeface="Arial" panose="020B0604020202020204" pitchFamily="34" charset="0"/>
            </a:endParaRPr>
          </a:p>
          <a:p>
            <a:pPr marR="16510" indent="1905">
              <a:lnSpc>
                <a:spcPts val="2700"/>
              </a:lnSpc>
              <a:spcBef>
                <a:spcPts val="5"/>
              </a:spcBef>
              <a:spcAft>
                <a:spcPts val="1000"/>
              </a:spcAft>
            </a:pPr>
            <a:endParaRPr lang="en-US" dirty="0">
              <a:solidFill>
                <a:schemeClr val="accent3"/>
              </a:solidFill>
              <a:latin typeface="Arial" panose="020B0604020202020204" pitchFamily="34" charset="0"/>
              <a:ea typeface="ＭＳ Ｐゴシック" charset="-128"/>
              <a:cs typeface="Arial" panose="020B0604020202020204" pitchFamily="34" charset="0"/>
            </a:endParaRPr>
          </a:p>
        </p:txBody>
      </p:sp>
      <p:cxnSp>
        <p:nvCxnSpPr>
          <p:cNvPr id="13" name="Gerade Verbindung 12">
            <a:extLst>
              <a:ext uri="{FF2B5EF4-FFF2-40B4-BE49-F238E27FC236}">
                <a16:creationId xmlns:a16="http://schemas.microsoft.com/office/drawing/2014/main" id="{988BDAD9-C654-221D-3491-D97714188735}"/>
              </a:ext>
            </a:extLst>
          </p:cNvPr>
          <p:cNvCxnSpPr>
            <a:cxnSpLocks/>
          </p:cNvCxnSpPr>
          <p:nvPr/>
        </p:nvCxnSpPr>
        <p:spPr>
          <a:xfrm>
            <a:off x="1069023" y="40543260"/>
            <a:ext cx="2807430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Grafik 15">
            <a:extLst>
              <a:ext uri="{FF2B5EF4-FFF2-40B4-BE49-F238E27FC236}">
                <a16:creationId xmlns:a16="http://schemas.microsoft.com/office/drawing/2014/main" id="{A635AE00-04E9-2E5C-F45D-0A79D0C7CBB4}"/>
              </a:ext>
            </a:extLst>
          </p:cNvPr>
          <p:cNvPicPr>
            <a:picLocks noChangeAspect="1"/>
          </p:cNvPicPr>
          <p:nvPr/>
        </p:nvPicPr>
        <p:blipFill>
          <a:blip r:embed="rId6"/>
          <a:stretch>
            <a:fillRect/>
          </a:stretch>
        </p:blipFill>
        <p:spPr>
          <a:xfrm>
            <a:off x="21086730" y="22610298"/>
            <a:ext cx="5334000" cy="5803900"/>
          </a:xfrm>
          <a:prstGeom prst="rect">
            <a:avLst/>
          </a:prstGeom>
        </p:spPr>
      </p:pic>
      <p:pic>
        <p:nvPicPr>
          <p:cNvPr id="22" name="Grafik 21">
            <a:extLst>
              <a:ext uri="{FF2B5EF4-FFF2-40B4-BE49-F238E27FC236}">
                <a16:creationId xmlns:a16="http://schemas.microsoft.com/office/drawing/2014/main" id="{FA5AC7F4-7D92-D26D-F3F5-AD110C049001}"/>
              </a:ext>
            </a:extLst>
          </p:cNvPr>
          <p:cNvPicPr>
            <a:picLocks noChangeAspect="1"/>
          </p:cNvPicPr>
          <p:nvPr/>
        </p:nvPicPr>
        <p:blipFill>
          <a:blip r:embed="rId7"/>
          <a:stretch>
            <a:fillRect/>
          </a:stretch>
        </p:blipFill>
        <p:spPr>
          <a:xfrm>
            <a:off x="26095844" y="24987249"/>
            <a:ext cx="2857500" cy="1612900"/>
          </a:xfrm>
          <a:prstGeom prst="rect">
            <a:avLst/>
          </a:prstGeom>
        </p:spPr>
      </p:pic>
      <p:sp>
        <p:nvSpPr>
          <p:cNvPr id="9" name="Rechteck 8">
            <a:extLst>
              <a:ext uri="{FF2B5EF4-FFF2-40B4-BE49-F238E27FC236}">
                <a16:creationId xmlns:a16="http://schemas.microsoft.com/office/drawing/2014/main" id="{437E5786-E1F8-6637-63A3-92ADD5FA4C2B}"/>
              </a:ext>
            </a:extLst>
          </p:cNvPr>
          <p:cNvSpPr/>
          <p:nvPr/>
        </p:nvSpPr>
        <p:spPr>
          <a:xfrm>
            <a:off x="1100504" y="30706467"/>
            <a:ext cx="13609638" cy="792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F2DC1A1A-815A-97A6-4A14-CFEC358FD379}"/>
              </a:ext>
            </a:extLst>
          </p:cNvPr>
          <p:cNvSpPr txBox="1"/>
          <p:nvPr/>
        </p:nvSpPr>
        <p:spPr>
          <a:xfrm>
            <a:off x="1260156" y="30759982"/>
            <a:ext cx="13573125" cy="1107996"/>
          </a:xfrm>
          <a:prstGeom prst="rect">
            <a:avLst/>
          </a:prstGeom>
          <a:noFill/>
        </p:spPr>
        <p:txBody>
          <a:bodyPr wrap="square" lIns="0" tIns="0" rIns="0" bIns="0" rtlCol="0">
            <a:spAutoFit/>
          </a:bodyPr>
          <a:lstStyle/>
          <a:p>
            <a:pPr algn="just"/>
            <a:r>
              <a:rPr lang="de-DE" sz="4200" b="1" spc="90" dirty="0">
                <a:solidFill>
                  <a:schemeClr val="bg1"/>
                </a:solidFill>
              </a:rPr>
              <a:t>Study Design</a:t>
            </a:r>
          </a:p>
          <a:p>
            <a:pPr algn="just"/>
            <a:endParaRPr lang="de-DE" sz="3000" b="1" spc="300" dirty="0">
              <a:solidFill>
                <a:schemeClr val="bg1"/>
              </a:solidFill>
            </a:endParaRPr>
          </a:p>
        </p:txBody>
      </p:sp>
      <p:sp>
        <p:nvSpPr>
          <p:cNvPr id="8" name="Textfeld 7">
            <a:extLst>
              <a:ext uri="{FF2B5EF4-FFF2-40B4-BE49-F238E27FC236}">
                <a16:creationId xmlns:a16="http://schemas.microsoft.com/office/drawing/2014/main" id="{3AB7D3AB-5478-1832-D6C9-1C321B41BD15}"/>
              </a:ext>
            </a:extLst>
          </p:cNvPr>
          <p:cNvSpPr txBox="1"/>
          <p:nvPr/>
        </p:nvSpPr>
        <p:spPr>
          <a:xfrm>
            <a:off x="15570199" y="39046419"/>
            <a:ext cx="15140354" cy="1097032"/>
          </a:xfrm>
          <a:prstGeom prst="rect">
            <a:avLst/>
          </a:prstGeom>
          <a:noFill/>
        </p:spPr>
        <p:txBody>
          <a:bodyPr wrap="square" lIns="0">
            <a:spAutoFit/>
          </a:bodyPr>
          <a:lstStyle/>
          <a:p>
            <a:pPr>
              <a:lnSpc>
                <a:spcPts val="2700"/>
              </a:lnSpc>
            </a:pPr>
            <a:r>
              <a:rPr lang="en-GB" altLang="x-none" sz="1800" b="1" dirty="0">
                <a:solidFill>
                  <a:schemeClr val="bg2">
                    <a:lumMod val="10000"/>
                  </a:schemeClr>
                </a:solidFill>
                <a:latin typeface="Arial" panose="020B0604020202020204" pitchFamily="34" charset="0"/>
                <a:cs typeface="Arial" panose="020B0604020202020204" pitchFamily="34" charset="0"/>
              </a:rPr>
              <a:t>Correspondence:     </a:t>
            </a:r>
          </a:p>
          <a:p>
            <a:pPr>
              <a:lnSpc>
                <a:spcPts val="2700"/>
              </a:lnSpc>
            </a:pPr>
            <a:r>
              <a:rPr lang="en-GB" altLang="x-none" sz="1800" dirty="0" err="1">
                <a:solidFill>
                  <a:srgbClr val="0A2239"/>
                </a:solidFill>
                <a:latin typeface="Arial" panose="020B0604020202020204" pitchFamily="34" charset="0"/>
                <a:cs typeface="Arial" panose="020B0604020202020204" pitchFamily="34" charset="0"/>
              </a:rPr>
              <a:t>fabi.mueller@unibas.ch</a:t>
            </a:r>
            <a:endParaRPr lang="en-GB" altLang="x-none" sz="1800" dirty="0">
              <a:solidFill>
                <a:srgbClr val="0A2239"/>
              </a:solidFill>
              <a:latin typeface="Arial" panose="020B0604020202020204" pitchFamily="34" charset="0"/>
              <a:cs typeface="Arial" panose="020B0604020202020204" pitchFamily="34" charset="0"/>
            </a:endParaRPr>
          </a:p>
          <a:p>
            <a:pPr>
              <a:lnSpc>
                <a:spcPts val="2700"/>
              </a:lnSpc>
            </a:pPr>
            <a:r>
              <a:rPr lang="en-GB" altLang="x-none" sz="1800" dirty="0">
                <a:solidFill>
                  <a:schemeClr val="accent3"/>
                </a:solidFill>
                <a:latin typeface="Arial" panose="020B0604020202020204" pitchFamily="34" charset="0"/>
                <a:cs typeface="Arial" panose="020B0604020202020204" pitchFamily="34" charset="0"/>
              </a:rPr>
              <a:t>Fabian D. Mueller  </a:t>
            </a:r>
            <a:r>
              <a:rPr lang="en-GB" altLang="x-none" dirty="0">
                <a:solidFill>
                  <a:schemeClr val="accent3"/>
                </a:solidFill>
                <a:latin typeface="Arial" panose="020B0604020202020204" pitchFamily="34" charset="0"/>
                <a:cs typeface="Arial" panose="020B0604020202020204" pitchFamily="34" charset="0"/>
              </a:rPr>
              <a:t>https://</a:t>
            </a:r>
            <a:r>
              <a:rPr lang="en-GB" altLang="x-none" dirty="0" err="1">
                <a:solidFill>
                  <a:schemeClr val="accent3"/>
                </a:solidFill>
                <a:latin typeface="Arial" panose="020B0604020202020204" pitchFamily="34" charset="0"/>
                <a:cs typeface="Arial" panose="020B0604020202020204" pitchFamily="34" charset="0"/>
              </a:rPr>
              <a:t>orcid.org</a:t>
            </a:r>
            <a:r>
              <a:rPr lang="en-GB" altLang="x-none" dirty="0">
                <a:solidFill>
                  <a:schemeClr val="accent3"/>
                </a:solidFill>
                <a:latin typeface="Arial" panose="020B0604020202020204" pitchFamily="34" charset="0"/>
                <a:cs typeface="Arial" panose="020B0604020202020204" pitchFamily="34" charset="0"/>
              </a:rPr>
              <a:t>/0000-0002-0105-7004</a:t>
            </a:r>
            <a:endParaRPr lang="en-GB" altLang="x-none" sz="1800" dirty="0">
              <a:solidFill>
                <a:schemeClr val="accent3"/>
              </a:solidFill>
              <a:latin typeface="Arial" panose="020B0604020202020204" pitchFamily="34" charset="0"/>
              <a:cs typeface="Arial" panose="020B0604020202020204" pitchFamily="34" charset="0"/>
            </a:endParaRPr>
          </a:p>
        </p:txBody>
      </p:sp>
      <p:pic>
        <p:nvPicPr>
          <p:cNvPr id="25" name="Picture 2" descr="mcn_Logo_gross_cmyk.jpg">
            <a:extLst>
              <a:ext uri="{FF2B5EF4-FFF2-40B4-BE49-F238E27FC236}">
                <a16:creationId xmlns:a16="http://schemas.microsoft.com/office/drawing/2014/main" id="{1F72A2D5-3B03-1C2C-5ADD-4BA0737A19B0}"/>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7524594" y="40789874"/>
            <a:ext cx="1656693" cy="1180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5" descr="A picture containing text&#10;&#10;Description automatically generated">
            <a:extLst>
              <a:ext uri="{FF2B5EF4-FFF2-40B4-BE49-F238E27FC236}">
                <a16:creationId xmlns:a16="http://schemas.microsoft.com/office/drawing/2014/main" id="{B8DA24CE-5E5F-8803-E316-6AADA84BF5AB}"/>
              </a:ext>
            </a:extLst>
          </p:cNvPr>
          <p:cNvPicPr>
            <a:picLocks noChangeAspect="1"/>
          </p:cNvPicPr>
          <p:nvPr/>
        </p:nvPicPr>
        <p:blipFill>
          <a:blip r:embed="rId10"/>
          <a:stretch>
            <a:fillRect/>
          </a:stretch>
        </p:blipFill>
        <p:spPr>
          <a:xfrm>
            <a:off x="22816420" y="41006024"/>
            <a:ext cx="4311686" cy="964216"/>
          </a:xfrm>
          <a:prstGeom prst="rect">
            <a:avLst/>
          </a:prstGeom>
        </p:spPr>
      </p:pic>
      <p:sp>
        <p:nvSpPr>
          <p:cNvPr id="5" name="Rechteck 4">
            <a:extLst>
              <a:ext uri="{FF2B5EF4-FFF2-40B4-BE49-F238E27FC236}">
                <a16:creationId xmlns:a16="http://schemas.microsoft.com/office/drawing/2014/main" id="{0EA95EB8-42BD-DC84-0E70-F0AB1BF7E79C}"/>
              </a:ext>
            </a:extLst>
          </p:cNvPr>
          <p:cNvSpPr/>
          <p:nvPr/>
        </p:nvSpPr>
        <p:spPr>
          <a:xfrm>
            <a:off x="1095375" y="34399390"/>
            <a:ext cx="13609638" cy="283958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36">
            <a:extLst>
              <a:ext uri="{FF2B5EF4-FFF2-40B4-BE49-F238E27FC236}">
                <a16:creationId xmlns:a16="http://schemas.microsoft.com/office/drawing/2014/main" id="{B1EF2AD0-0B3E-1CD1-CBBD-4D7E7F818417}"/>
              </a:ext>
            </a:extLst>
          </p:cNvPr>
          <p:cNvPicPr>
            <a:picLocks noChangeAspect="1"/>
          </p:cNvPicPr>
          <p:nvPr/>
        </p:nvPicPr>
        <p:blipFill rotWithShape="1">
          <a:blip r:embed="rId11"/>
          <a:srcRect l="17398" t="4144" r="70654" b="52869"/>
          <a:stretch/>
        </p:blipFill>
        <p:spPr>
          <a:xfrm>
            <a:off x="3832494" y="35015328"/>
            <a:ext cx="1710187" cy="1244836"/>
          </a:xfrm>
          <a:prstGeom prst="rect">
            <a:avLst/>
          </a:prstGeom>
        </p:spPr>
      </p:pic>
      <p:sp>
        <p:nvSpPr>
          <p:cNvPr id="12" name="Right Arrow 39">
            <a:extLst>
              <a:ext uri="{FF2B5EF4-FFF2-40B4-BE49-F238E27FC236}">
                <a16:creationId xmlns:a16="http://schemas.microsoft.com/office/drawing/2014/main" id="{1F91A007-4648-19EF-8572-8B1EEA32433D}"/>
              </a:ext>
            </a:extLst>
          </p:cNvPr>
          <p:cNvSpPr/>
          <p:nvPr/>
        </p:nvSpPr>
        <p:spPr>
          <a:xfrm>
            <a:off x="8155338" y="35697886"/>
            <a:ext cx="504000" cy="540000"/>
          </a:xfrm>
          <a:prstGeom prst="right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9" name="Right Arrow 39">
            <a:extLst>
              <a:ext uri="{FF2B5EF4-FFF2-40B4-BE49-F238E27FC236}">
                <a16:creationId xmlns:a16="http://schemas.microsoft.com/office/drawing/2014/main" id="{28065ECF-D5E7-B7B6-10CE-D0DDE1067A68}"/>
              </a:ext>
            </a:extLst>
          </p:cNvPr>
          <p:cNvSpPr/>
          <p:nvPr/>
        </p:nvSpPr>
        <p:spPr>
          <a:xfrm>
            <a:off x="5636092" y="35697886"/>
            <a:ext cx="504000" cy="540000"/>
          </a:xfrm>
          <a:prstGeom prst="right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0" name="Right Arrow 39">
            <a:extLst>
              <a:ext uri="{FF2B5EF4-FFF2-40B4-BE49-F238E27FC236}">
                <a16:creationId xmlns:a16="http://schemas.microsoft.com/office/drawing/2014/main" id="{58EA45E0-9AEB-083D-2DC5-E37D7C0CF7B8}"/>
              </a:ext>
            </a:extLst>
          </p:cNvPr>
          <p:cNvSpPr/>
          <p:nvPr/>
        </p:nvSpPr>
        <p:spPr>
          <a:xfrm>
            <a:off x="3139967" y="35697886"/>
            <a:ext cx="504000" cy="540000"/>
          </a:xfrm>
          <a:prstGeom prst="right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Right Arrow 39">
            <a:extLst>
              <a:ext uri="{FF2B5EF4-FFF2-40B4-BE49-F238E27FC236}">
                <a16:creationId xmlns:a16="http://schemas.microsoft.com/office/drawing/2014/main" id="{C9B28D06-8335-538C-3B5A-F149915287B4}"/>
              </a:ext>
            </a:extLst>
          </p:cNvPr>
          <p:cNvSpPr/>
          <p:nvPr/>
        </p:nvSpPr>
        <p:spPr>
          <a:xfrm>
            <a:off x="10760628" y="35691555"/>
            <a:ext cx="504000" cy="540000"/>
          </a:xfrm>
          <a:prstGeom prst="right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1" name="Right Arrow 39">
            <a:extLst>
              <a:ext uri="{FF2B5EF4-FFF2-40B4-BE49-F238E27FC236}">
                <a16:creationId xmlns:a16="http://schemas.microsoft.com/office/drawing/2014/main" id="{D40988C6-9DC3-72B5-3214-5F1D21AF684D}"/>
              </a:ext>
            </a:extLst>
          </p:cNvPr>
          <p:cNvSpPr/>
          <p:nvPr/>
        </p:nvSpPr>
        <p:spPr>
          <a:xfrm>
            <a:off x="12514904" y="35691555"/>
            <a:ext cx="504000" cy="540000"/>
          </a:xfrm>
          <a:prstGeom prst="right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2" name="Textfeld 41">
            <a:extLst>
              <a:ext uri="{FF2B5EF4-FFF2-40B4-BE49-F238E27FC236}">
                <a16:creationId xmlns:a16="http://schemas.microsoft.com/office/drawing/2014/main" id="{1D8185B2-6FF1-4144-063A-356121DA390D}"/>
              </a:ext>
            </a:extLst>
          </p:cNvPr>
          <p:cNvSpPr txBox="1"/>
          <p:nvPr/>
        </p:nvSpPr>
        <p:spPr>
          <a:xfrm>
            <a:off x="1712957" y="36409191"/>
            <a:ext cx="1252174" cy="568745"/>
          </a:xfrm>
          <a:prstGeom prst="rect">
            <a:avLst/>
          </a:prstGeom>
          <a:noFill/>
        </p:spPr>
        <p:txBody>
          <a:bodyPr wrap="square" lIns="0" tIns="0" rIns="0" bIns="0" rtlCol="0">
            <a:spAutoFit/>
          </a:bodyPr>
          <a:lstStyle/>
          <a:p>
            <a:pPr>
              <a:lnSpc>
                <a:spcPts val="2300"/>
              </a:lnSpc>
            </a:pPr>
            <a:r>
              <a:rPr lang="en-US" b="1" spc="70" dirty="0">
                <a:solidFill>
                  <a:srgbClr val="000000"/>
                </a:solidFill>
                <a:latin typeface="Arial" panose="020B0604020202020204" pitchFamily="34" charset="0"/>
                <a:ea typeface="ＭＳ Ｐゴシック" charset="-128"/>
                <a:cs typeface="Arial" panose="020B0604020202020204" pitchFamily="34" charset="0"/>
              </a:rPr>
              <a:t>PST</a:t>
            </a:r>
          </a:p>
          <a:p>
            <a:pPr>
              <a:lnSpc>
                <a:spcPts val="2300"/>
              </a:lnSpc>
            </a:pPr>
            <a:r>
              <a:rPr lang="en-US" b="1" spc="70" dirty="0">
                <a:solidFill>
                  <a:srgbClr val="000000"/>
                </a:solidFill>
                <a:latin typeface="Arial" panose="020B0604020202020204" pitchFamily="34" charset="0"/>
                <a:ea typeface="ＭＳ Ｐゴシック" charset="-128"/>
                <a:cs typeface="Arial" panose="020B0604020202020204" pitchFamily="34" charset="0"/>
              </a:rPr>
              <a:t>Baseline</a:t>
            </a:r>
            <a:endParaRPr lang="en-US" spc="7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43" name="Textfeld 42">
            <a:extLst>
              <a:ext uri="{FF2B5EF4-FFF2-40B4-BE49-F238E27FC236}">
                <a16:creationId xmlns:a16="http://schemas.microsoft.com/office/drawing/2014/main" id="{7130B70C-F359-9D6D-805D-C7D0B272F99A}"/>
              </a:ext>
            </a:extLst>
          </p:cNvPr>
          <p:cNvSpPr txBox="1"/>
          <p:nvPr/>
        </p:nvSpPr>
        <p:spPr>
          <a:xfrm>
            <a:off x="3983125" y="36409191"/>
            <a:ext cx="1812314" cy="863634"/>
          </a:xfrm>
          <a:prstGeom prst="rect">
            <a:avLst/>
          </a:prstGeom>
          <a:noFill/>
        </p:spPr>
        <p:txBody>
          <a:bodyPr wrap="square" lIns="0" tIns="0" rIns="0" bIns="0" rtlCol="0">
            <a:spAutoFit/>
          </a:bodyPr>
          <a:lstStyle/>
          <a:p>
            <a:pPr>
              <a:lnSpc>
                <a:spcPts val="2300"/>
              </a:lnSpc>
            </a:pPr>
            <a:r>
              <a:rPr lang="en-US" b="1" spc="70" dirty="0">
                <a:solidFill>
                  <a:srgbClr val="000000"/>
                </a:solidFill>
                <a:latin typeface="Arial" panose="020B0604020202020204" pitchFamily="34" charset="0"/>
                <a:ea typeface="ＭＳ Ｐゴシック" charset="-128"/>
                <a:cs typeface="Arial" panose="020B0604020202020204" pitchFamily="34" charset="0"/>
              </a:rPr>
              <a:t>1-h</a:t>
            </a:r>
            <a:br>
              <a:rPr lang="en-US" b="1" spc="70" dirty="0">
                <a:solidFill>
                  <a:srgbClr val="000000"/>
                </a:solidFill>
                <a:latin typeface="Arial" panose="020B0604020202020204" pitchFamily="34" charset="0"/>
                <a:ea typeface="ＭＳ Ｐゴシック" charset="-128"/>
                <a:cs typeface="Arial" panose="020B0604020202020204" pitchFamily="34" charset="0"/>
              </a:rPr>
            </a:br>
            <a:r>
              <a:rPr lang="en-US" b="1" spc="70" dirty="0">
                <a:solidFill>
                  <a:srgbClr val="000000"/>
                </a:solidFill>
                <a:latin typeface="Arial" panose="020B0604020202020204" pitchFamily="34" charset="0"/>
                <a:ea typeface="ＭＳ Ｐゴシック" charset="-128"/>
                <a:cs typeface="Arial" panose="020B0604020202020204" pitchFamily="34" charset="0"/>
              </a:rPr>
              <a:t>gaze exposure</a:t>
            </a:r>
          </a:p>
          <a:p>
            <a:pPr>
              <a:lnSpc>
                <a:spcPts val="2300"/>
              </a:lnSpc>
            </a:pPr>
            <a:endParaRPr lang="en-US" spc="7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44" name="Textfeld 43">
            <a:extLst>
              <a:ext uri="{FF2B5EF4-FFF2-40B4-BE49-F238E27FC236}">
                <a16:creationId xmlns:a16="http://schemas.microsoft.com/office/drawing/2014/main" id="{FEA84BBE-6DA9-CF2C-D335-744408314A88}"/>
              </a:ext>
            </a:extLst>
          </p:cNvPr>
          <p:cNvSpPr txBox="1"/>
          <p:nvPr/>
        </p:nvSpPr>
        <p:spPr>
          <a:xfrm>
            <a:off x="6676657" y="36409191"/>
            <a:ext cx="1812314" cy="863634"/>
          </a:xfrm>
          <a:prstGeom prst="rect">
            <a:avLst/>
          </a:prstGeom>
          <a:noFill/>
        </p:spPr>
        <p:txBody>
          <a:bodyPr wrap="square" lIns="0" tIns="0" rIns="0" bIns="0" rtlCol="0">
            <a:spAutoFit/>
          </a:bodyPr>
          <a:lstStyle/>
          <a:p>
            <a:pPr>
              <a:lnSpc>
                <a:spcPts val="2300"/>
              </a:lnSpc>
            </a:pPr>
            <a:r>
              <a:rPr lang="en-US" b="1" spc="70" dirty="0">
                <a:solidFill>
                  <a:srgbClr val="000000"/>
                </a:solidFill>
                <a:latin typeface="Arial" panose="020B0604020202020204" pitchFamily="34" charset="0"/>
                <a:ea typeface="ＭＳ Ｐゴシック" charset="-128"/>
                <a:cs typeface="Arial" panose="020B0604020202020204" pitchFamily="34" charset="0"/>
              </a:rPr>
              <a:t>PST</a:t>
            </a:r>
            <a:br>
              <a:rPr lang="en-US" b="1" spc="70" dirty="0">
                <a:solidFill>
                  <a:srgbClr val="000000"/>
                </a:solidFill>
                <a:latin typeface="Arial" panose="020B0604020202020204" pitchFamily="34" charset="0"/>
                <a:ea typeface="ＭＳ Ｐゴシック" charset="-128"/>
                <a:cs typeface="Arial" panose="020B0604020202020204" pitchFamily="34" charset="0"/>
              </a:rPr>
            </a:br>
            <a:r>
              <a:rPr lang="en-US" b="1" spc="70" dirty="0">
                <a:solidFill>
                  <a:srgbClr val="000000"/>
                </a:solidFill>
                <a:latin typeface="Arial" panose="020B0604020202020204" pitchFamily="34" charset="0"/>
                <a:ea typeface="ＭＳ Ｐゴシック" charset="-128"/>
                <a:cs typeface="Arial" panose="020B0604020202020204" pitchFamily="34" charset="0"/>
              </a:rPr>
              <a:t>Post 1</a:t>
            </a:r>
          </a:p>
          <a:p>
            <a:pPr>
              <a:lnSpc>
                <a:spcPts val="2300"/>
              </a:lnSpc>
            </a:pPr>
            <a:endParaRPr lang="en-US" spc="7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45" name="Textfeld 44">
            <a:extLst>
              <a:ext uri="{FF2B5EF4-FFF2-40B4-BE49-F238E27FC236}">
                <a16:creationId xmlns:a16="http://schemas.microsoft.com/office/drawing/2014/main" id="{FEB8A8C2-9256-CB10-8934-15AD8A038FA0}"/>
              </a:ext>
            </a:extLst>
          </p:cNvPr>
          <p:cNvSpPr txBox="1"/>
          <p:nvPr/>
        </p:nvSpPr>
        <p:spPr>
          <a:xfrm>
            <a:off x="8962540" y="36409191"/>
            <a:ext cx="1812314" cy="863634"/>
          </a:xfrm>
          <a:prstGeom prst="rect">
            <a:avLst/>
          </a:prstGeom>
          <a:noFill/>
        </p:spPr>
        <p:txBody>
          <a:bodyPr wrap="square" lIns="0" tIns="0" rIns="0" bIns="0" rtlCol="0">
            <a:spAutoFit/>
          </a:bodyPr>
          <a:lstStyle/>
          <a:p>
            <a:pPr>
              <a:lnSpc>
                <a:spcPts val="2300"/>
              </a:lnSpc>
            </a:pPr>
            <a:r>
              <a:rPr lang="en-US" b="1" spc="70" dirty="0">
                <a:solidFill>
                  <a:srgbClr val="000000"/>
                </a:solidFill>
                <a:latin typeface="Arial" panose="020B0604020202020204" pitchFamily="34" charset="0"/>
                <a:ea typeface="ＭＳ Ｐゴシック" charset="-128"/>
                <a:cs typeface="Arial" panose="020B0604020202020204" pitchFamily="34" charset="0"/>
              </a:rPr>
              <a:t>2-week</a:t>
            </a:r>
            <a:br>
              <a:rPr lang="en-US" b="1" spc="70" dirty="0">
                <a:solidFill>
                  <a:srgbClr val="000000"/>
                </a:solidFill>
                <a:latin typeface="Arial" panose="020B0604020202020204" pitchFamily="34" charset="0"/>
                <a:ea typeface="ＭＳ Ｐゴシック" charset="-128"/>
                <a:cs typeface="Arial" panose="020B0604020202020204" pitchFamily="34" charset="0"/>
              </a:rPr>
            </a:br>
            <a:r>
              <a:rPr lang="en-US" b="1" spc="70" dirty="0">
                <a:solidFill>
                  <a:srgbClr val="000000"/>
                </a:solidFill>
                <a:latin typeface="Arial" panose="020B0604020202020204" pitchFamily="34" charset="0"/>
                <a:ea typeface="ＭＳ Ｐゴシック" charset="-128"/>
                <a:cs typeface="Arial" panose="020B0604020202020204" pitchFamily="34" charset="0"/>
              </a:rPr>
              <a:t>home training</a:t>
            </a:r>
            <a:br>
              <a:rPr lang="en-US" b="1" spc="70" dirty="0">
                <a:solidFill>
                  <a:srgbClr val="000000"/>
                </a:solidFill>
                <a:latin typeface="Arial" panose="020B0604020202020204" pitchFamily="34" charset="0"/>
                <a:ea typeface="ＭＳ Ｐゴシック" charset="-128"/>
                <a:cs typeface="Arial" panose="020B0604020202020204" pitchFamily="34" charset="0"/>
              </a:rPr>
            </a:br>
            <a:endParaRPr lang="en-US" spc="7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46" name="Textfeld 45">
            <a:extLst>
              <a:ext uri="{FF2B5EF4-FFF2-40B4-BE49-F238E27FC236}">
                <a16:creationId xmlns:a16="http://schemas.microsoft.com/office/drawing/2014/main" id="{2961B364-799C-3748-57AA-E974CAC1637F}"/>
              </a:ext>
            </a:extLst>
          </p:cNvPr>
          <p:cNvSpPr txBox="1"/>
          <p:nvPr/>
        </p:nvSpPr>
        <p:spPr>
          <a:xfrm>
            <a:off x="11535218" y="36409191"/>
            <a:ext cx="1106677" cy="568745"/>
          </a:xfrm>
          <a:prstGeom prst="rect">
            <a:avLst/>
          </a:prstGeom>
          <a:noFill/>
        </p:spPr>
        <p:txBody>
          <a:bodyPr wrap="square" lIns="0" tIns="0" rIns="0" bIns="0" rtlCol="0">
            <a:spAutoFit/>
          </a:bodyPr>
          <a:lstStyle/>
          <a:p>
            <a:pPr>
              <a:lnSpc>
                <a:spcPts val="2300"/>
              </a:lnSpc>
            </a:pPr>
            <a:r>
              <a:rPr lang="en-US" b="1" spc="70" dirty="0">
                <a:solidFill>
                  <a:schemeClr val="accent2"/>
                </a:solidFill>
                <a:latin typeface="Arial" panose="020B0604020202020204" pitchFamily="34" charset="0"/>
                <a:ea typeface="ＭＳ Ｐゴシック" charset="-128"/>
                <a:cs typeface="Arial" panose="020B0604020202020204" pitchFamily="34" charset="0"/>
              </a:rPr>
              <a:t>3 – 5</a:t>
            </a:r>
            <a:br>
              <a:rPr lang="en-US" b="1" spc="70" dirty="0">
                <a:solidFill>
                  <a:schemeClr val="accent2"/>
                </a:solidFill>
                <a:latin typeface="Arial" panose="020B0604020202020204" pitchFamily="34" charset="0"/>
                <a:ea typeface="ＭＳ Ｐゴシック" charset="-128"/>
                <a:cs typeface="Arial" panose="020B0604020202020204" pitchFamily="34" charset="0"/>
              </a:rPr>
            </a:br>
            <a:r>
              <a:rPr lang="en-US" b="1" spc="70" dirty="0">
                <a:solidFill>
                  <a:schemeClr val="accent2"/>
                </a:solidFill>
                <a:latin typeface="Arial" panose="020B0604020202020204" pitchFamily="34" charset="0"/>
                <a:ea typeface="ＭＳ Ｐゴシック" charset="-128"/>
                <a:cs typeface="Arial" panose="020B0604020202020204" pitchFamily="34" charset="0"/>
              </a:rPr>
              <a:t>weeks</a:t>
            </a:r>
            <a:endParaRPr lang="en-US" spc="70" dirty="0">
              <a:solidFill>
                <a:schemeClr val="accent2"/>
              </a:solidFill>
              <a:latin typeface="Arial" panose="020B0604020202020204" pitchFamily="34" charset="0"/>
              <a:ea typeface="ＭＳ Ｐゴシック" charset="-128"/>
              <a:cs typeface="Arial" panose="020B0604020202020204" pitchFamily="34" charset="0"/>
            </a:endParaRPr>
          </a:p>
        </p:txBody>
      </p:sp>
      <p:pic>
        <p:nvPicPr>
          <p:cNvPr id="47" name="Grafik 46">
            <a:extLst>
              <a:ext uri="{FF2B5EF4-FFF2-40B4-BE49-F238E27FC236}">
                <a16:creationId xmlns:a16="http://schemas.microsoft.com/office/drawing/2014/main" id="{8A141EEB-52D6-70C0-F2BF-A5A0F2F63B1C}"/>
              </a:ext>
            </a:extLst>
          </p:cNvPr>
          <p:cNvPicPr>
            <a:picLocks noChangeAspect="1"/>
          </p:cNvPicPr>
          <p:nvPr/>
        </p:nvPicPr>
        <p:blipFill>
          <a:blip r:embed="rId12"/>
          <a:stretch>
            <a:fillRect/>
          </a:stretch>
        </p:blipFill>
        <p:spPr>
          <a:xfrm>
            <a:off x="1329003" y="34570198"/>
            <a:ext cx="1667791" cy="1861986"/>
          </a:xfrm>
          <a:prstGeom prst="rect">
            <a:avLst/>
          </a:prstGeom>
        </p:spPr>
      </p:pic>
      <p:pic>
        <p:nvPicPr>
          <p:cNvPr id="48" name="Grafik 47">
            <a:extLst>
              <a:ext uri="{FF2B5EF4-FFF2-40B4-BE49-F238E27FC236}">
                <a16:creationId xmlns:a16="http://schemas.microsoft.com/office/drawing/2014/main" id="{049D5F5D-2D5E-F26F-1F17-A8D9232D10C8}"/>
              </a:ext>
            </a:extLst>
          </p:cNvPr>
          <p:cNvPicPr>
            <a:picLocks noChangeAspect="1"/>
          </p:cNvPicPr>
          <p:nvPr/>
        </p:nvPicPr>
        <p:blipFill>
          <a:blip r:embed="rId12"/>
          <a:stretch>
            <a:fillRect/>
          </a:stretch>
        </p:blipFill>
        <p:spPr>
          <a:xfrm>
            <a:off x="6290168" y="34570198"/>
            <a:ext cx="1667791" cy="1861986"/>
          </a:xfrm>
          <a:prstGeom prst="rect">
            <a:avLst/>
          </a:prstGeom>
        </p:spPr>
      </p:pic>
      <p:pic>
        <p:nvPicPr>
          <p:cNvPr id="49" name="Grafik 48">
            <a:extLst>
              <a:ext uri="{FF2B5EF4-FFF2-40B4-BE49-F238E27FC236}">
                <a16:creationId xmlns:a16="http://schemas.microsoft.com/office/drawing/2014/main" id="{29834BBC-C077-8AC2-7625-F135C501E954}"/>
              </a:ext>
            </a:extLst>
          </p:cNvPr>
          <p:cNvPicPr>
            <a:picLocks noChangeAspect="1"/>
          </p:cNvPicPr>
          <p:nvPr/>
        </p:nvPicPr>
        <p:blipFill>
          <a:blip r:embed="rId12"/>
          <a:stretch>
            <a:fillRect/>
          </a:stretch>
        </p:blipFill>
        <p:spPr>
          <a:xfrm>
            <a:off x="12930869" y="34570198"/>
            <a:ext cx="1667791" cy="1861986"/>
          </a:xfrm>
          <a:prstGeom prst="rect">
            <a:avLst/>
          </a:prstGeom>
        </p:spPr>
      </p:pic>
      <p:pic>
        <p:nvPicPr>
          <p:cNvPr id="50" name="Picture 36">
            <a:extLst>
              <a:ext uri="{FF2B5EF4-FFF2-40B4-BE49-F238E27FC236}">
                <a16:creationId xmlns:a16="http://schemas.microsoft.com/office/drawing/2014/main" id="{89044A8C-D67F-E7A0-E32A-061C136AF04E}"/>
              </a:ext>
            </a:extLst>
          </p:cNvPr>
          <p:cNvPicPr>
            <a:picLocks noChangeAspect="1"/>
          </p:cNvPicPr>
          <p:nvPr/>
        </p:nvPicPr>
        <p:blipFill rotWithShape="1">
          <a:blip r:embed="rId11"/>
          <a:srcRect l="17398" t="4144" r="70654" b="52869"/>
          <a:stretch/>
        </p:blipFill>
        <p:spPr>
          <a:xfrm>
            <a:off x="8772018" y="35015328"/>
            <a:ext cx="1710187" cy="1244836"/>
          </a:xfrm>
          <a:prstGeom prst="rect">
            <a:avLst/>
          </a:prstGeom>
        </p:spPr>
      </p:pic>
    </p:spTree>
    <p:extLst>
      <p:ext uri="{BB962C8B-B14F-4D97-AF65-F5344CB8AC3E}">
        <p14:creationId xmlns:p14="http://schemas.microsoft.com/office/powerpoint/2010/main" val="12548047"/>
      </p:ext>
    </p:extLst>
  </p:cSld>
  <p:clrMapOvr>
    <a:masterClrMapping/>
  </p:clrMapOvr>
</p:sld>
</file>

<file path=ppt/theme/theme1.xml><?xml version="1.0" encoding="utf-8"?>
<a:theme xmlns:a="http://schemas.openxmlformats.org/drawingml/2006/main" name="DBE_Poster_Template_Better_Poster">
  <a:themeElements>
    <a:clrScheme name="Benutzerdefiniert 3">
      <a:dk1>
        <a:srgbClr val="545861"/>
      </a:dk1>
      <a:lt1>
        <a:srgbClr val="FFFFFF"/>
      </a:lt1>
      <a:dk2>
        <a:srgbClr val="006E6E"/>
      </a:dk2>
      <a:lt2>
        <a:srgbClr val="CCCCCC"/>
      </a:lt2>
      <a:accent1>
        <a:srgbClr val="A8D6D3"/>
      </a:accent1>
      <a:accent2>
        <a:srgbClr val="1EA5A5"/>
      </a:accent2>
      <a:accent3>
        <a:srgbClr val="2C373C"/>
      </a:accent3>
      <a:accent4>
        <a:srgbClr val="8C9196"/>
      </a:accent4>
      <a:accent5>
        <a:srgbClr val="D20537"/>
      </a:accent5>
      <a:accent6>
        <a:srgbClr val="EB829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algn="just" defTabSz="457200" rtl="0" eaLnBrk="1" fontAlgn="auto" latinLnBrk="0" hangingPunct="1">
          <a:lnSpc>
            <a:spcPct val="100000"/>
          </a:lnSpc>
          <a:spcBef>
            <a:spcPts val="0"/>
          </a:spcBef>
          <a:spcAft>
            <a:spcPts val="0"/>
          </a:spcAft>
          <a:buClrTx/>
          <a:buSzTx/>
          <a:buFontTx/>
          <a:buNone/>
          <a:tabLst/>
          <a:defRPr sz="3000" dirty="0" smtClean="0"/>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1116</Words>
  <Application>Microsoft Macintosh PowerPoint</Application>
  <PresentationFormat>Benutzerdefiniert</PresentationFormat>
  <Paragraphs>41</Paragraphs>
  <Slides>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Gill Sans</vt:lpstr>
      <vt:lpstr>DBE_Poster_Template_Better_Poster</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reinhard wendler</dc:creator>
  <cp:lastModifiedBy>Microsoft Office-Benutzer</cp:lastModifiedBy>
  <cp:revision>54</cp:revision>
  <cp:lastPrinted>2024-03-06T14:28:47Z</cp:lastPrinted>
  <dcterms:created xsi:type="dcterms:W3CDTF">2023-04-14T11:17:24Z</dcterms:created>
  <dcterms:modified xsi:type="dcterms:W3CDTF">2025-09-17T09:46:50Z</dcterms:modified>
</cp:coreProperties>
</file>