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sldIdLst>
    <p:sldId id="257"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1"/>
    <p:restoredTop sz="96327"/>
  </p:normalViewPr>
  <p:slideViewPr>
    <p:cSldViewPr snapToGrid="0">
      <p:cViewPr varScale="1">
        <p:scale>
          <a:sx n="35" d="100"/>
          <a:sy n="35" d="100"/>
        </p:scale>
        <p:origin x="128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5DDADEF1-9637-45AC-113D-676DD4A1BB71}"/>
              </a:ext>
            </a:extLst>
          </p:cNvPr>
          <p:cNvSpPr txBox="1"/>
          <p:nvPr userDrawn="1"/>
        </p:nvSpPr>
        <p:spPr>
          <a:xfrm>
            <a:off x="13089589" y="4742889"/>
            <a:ext cx="184731" cy="369332"/>
          </a:xfrm>
          <a:prstGeom prst="rect">
            <a:avLst/>
          </a:prstGeom>
          <a:noFill/>
        </p:spPr>
        <p:txBody>
          <a:bodyPr wrap="none" rtlCol="0">
            <a:spAutoFit/>
          </a:bodyPr>
          <a:lstStyle/>
          <a:p>
            <a:endParaRPr lang="de-DE" sz="1800"/>
          </a:p>
        </p:txBody>
      </p:sp>
      <p:cxnSp>
        <p:nvCxnSpPr>
          <p:cNvPr id="27" name="Gerade Verbindung 26">
            <a:extLst>
              <a:ext uri="{FF2B5EF4-FFF2-40B4-BE49-F238E27FC236}">
                <a16:creationId xmlns:a16="http://schemas.microsoft.com/office/drawing/2014/main" id="{35079D32-7D28-A986-9E35-2C2844FD719B}"/>
              </a:ext>
            </a:extLst>
          </p:cNvPr>
          <p:cNvCxnSpPr>
            <a:cxnSpLocks/>
          </p:cNvCxnSpPr>
          <p:nvPr userDrawn="1"/>
        </p:nvCxnSpPr>
        <p:spPr>
          <a:xfrm>
            <a:off x="14529291" y="9966012"/>
            <a:ext cx="0" cy="1848760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340132CB-FCD1-A1F7-60E2-58119FA23AF4}"/>
              </a:ext>
            </a:extLst>
          </p:cNvPr>
          <p:cNvCxnSpPr>
            <a:cxnSpLocks/>
          </p:cNvCxnSpPr>
          <p:nvPr userDrawn="1"/>
        </p:nvCxnSpPr>
        <p:spPr>
          <a:xfrm>
            <a:off x="28234295" y="9966012"/>
            <a:ext cx="0" cy="1848760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125773"/>
      </p:ext>
    </p:extLst>
  </p:cSld>
  <p:clrMapOvr>
    <a:masterClrMapping/>
  </p:clrMapOvr>
  <p:extLst>
    <p:ext uri="{DCECCB84-F9BA-43D5-87BE-67443E8EF086}">
      <p15:sldGuideLst xmlns:p15="http://schemas.microsoft.com/office/powerpoint/2012/main">
        <p15:guide id="1" orient="horz" pos="627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4A55FB49-6D3E-8C70-35D7-CE98352D18D7}"/>
              </a:ext>
            </a:extLst>
          </p:cNvPr>
          <p:cNvSpPr txBox="1"/>
          <p:nvPr userDrawn="1"/>
        </p:nvSpPr>
        <p:spPr>
          <a:xfrm>
            <a:off x="1804531" y="9647466"/>
            <a:ext cx="39194700" cy="369332"/>
          </a:xfrm>
          <a:prstGeom prst="rect">
            <a:avLst/>
          </a:prstGeom>
          <a:noFill/>
        </p:spPr>
        <p:txBody>
          <a:bodyPr wrap="square" numCol="3" rtlCol="0">
            <a:spAutoFit/>
          </a:bodyPr>
          <a:lstStyle/>
          <a:p>
            <a:endParaRPr lang="de-DE" sz="1800"/>
          </a:p>
        </p:txBody>
      </p:sp>
      <p:sp>
        <p:nvSpPr>
          <p:cNvPr id="8" name="Rechteck 7">
            <a:extLst>
              <a:ext uri="{FF2B5EF4-FFF2-40B4-BE49-F238E27FC236}">
                <a16:creationId xmlns:a16="http://schemas.microsoft.com/office/drawing/2014/main" id="{AF5576DE-9566-A698-0FC4-EB99D9BB272A}"/>
              </a:ext>
            </a:extLst>
          </p:cNvPr>
          <p:cNvSpPr/>
          <p:nvPr userDrawn="1"/>
        </p:nvSpPr>
        <p:spPr>
          <a:xfrm>
            <a:off x="1419225" y="3244023"/>
            <a:ext cx="39965313" cy="5473297"/>
          </a:xfrm>
          <a:prstGeom prst="rect">
            <a:avLst/>
          </a:prstGeom>
          <a:solidFill>
            <a:srgbClr val="CCE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033487293"/>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8073420" indent="0" algn="l" defTabSz="4036710" rtl="0" eaLnBrk="1" latinLnBrk="0" hangingPunct="1">
        <a:lnSpc>
          <a:spcPct val="90000"/>
        </a:lnSpc>
        <a:spcBef>
          <a:spcPts val="2207"/>
        </a:spcBef>
        <a:buFont typeface="Arial" panose="020B0604020202020204" pitchFamily="34" charset="0"/>
        <a:buNone/>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7" userDrawn="1">
          <p15:clr>
            <a:srgbClr val="F26B43"/>
          </p15:clr>
        </p15:guide>
        <p15:guide id="4" orient="horz" pos="17927" userDrawn="1">
          <p15:clr>
            <a:srgbClr val="F26B43"/>
          </p15:clr>
        </p15:guide>
        <p15:guide id="5" orient="horz" pos="18494" userDrawn="1">
          <p15:clr>
            <a:srgbClr val="F26B43"/>
          </p15:clr>
        </p15:guide>
        <p15:guide id="6" pos="894" userDrawn="1">
          <p15:clr>
            <a:srgbClr val="F26B43"/>
          </p15:clr>
        </p15:guide>
        <p15:guide id="7" pos="26069" userDrawn="1">
          <p15:clr>
            <a:srgbClr val="F26B43"/>
          </p15:clr>
        </p15:guide>
        <p15:guide id="8" pos="9535" userDrawn="1">
          <p15:clr>
            <a:srgbClr val="F26B43"/>
          </p15:clr>
        </p15:guide>
        <p15:guide id="9" pos="17428" userDrawn="1">
          <p15:clr>
            <a:srgbClr val="F26B43"/>
          </p15:clr>
        </p15:guide>
        <p15:guide id="10" pos="8787" userDrawn="1">
          <p15:clr>
            <a:srgbClr val="F26B43"/>
          </p15:clr>
        </p15:guide>
        <p15:guide id="11" pos="18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platzhalter 1">
            <a:extLst>
              <a:ext uri="{FF2B5EF4-FFF2-40B4-BE49-F238E27FC236}">
                <a16:creationId xmlns:a16="http://schemas.microsoft.com/office/drawing/2014/main" id="{7A7A9F0C-DF94-72BA-5AE2-BE916FB9E2EE}"/>
              </a:ext>
            </a:extLst>
          </p:cNvPr>
          <p:cNvSpPr txBox="1">
            <a:spLocks/>
          </p:cNvSpPr>
          <p:nvPr/>
        </p:nvSpPr>
        <p:spPr>
          <a:xfrm>
            <a:off x="1870934" y="3511208"/>
            <a:ext cx="40057067" cy="3839087"/>
          </a:xfrm>
          <a:prstGeom prst="rect">
            <a:avLst/>
          </a:prstGeom>
        </p:spPr>
        <p:txBody>
          <a:bodyPr lIns="0" tIns="0" rIns="0" bIns="0"/>
          <a:lstStyle>
            <a:lvl1pPr marL="0" indent="0" algn="l" defTabSz="3027487" rtl="0" eaLnBrk="1" latinLnBrk="0" hangingPunct="1">
              <a:lnSpc>
                <a:spcPct val="90000"/>
              </a:lnSpc>
              <a:spcBef>
                <a:spcPts val="3311"/>
              </a:spcBef>
              <a:buFont typeface="Arial" panose="020B0604020202020204" pitchFamily="34" charset="0"/>
              <a:buNone/>
              <a:defRPr sz="10000" b="1" kern="1200">
                <a:solidFill>
                  <a:schemeClr val="tx1"/>
                </a:solidFill>
                <a:latin typeface="Arial" panose="020B0604020202020204" pitchFamily="34" charset="0"/>
                <a:ea typeface="+mn-ea"/>
                <a:cs typeface="Arial" panose="020B0604020202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nSpc>
                <a:spcPts val="12200"/>
              </a:lnSpc>
              <a:defRPr/>
            </a:pPr>
            <a:r>
              <a:rPr lang="de-DE" sz="10400" dirty="0">
                <a:solidFill>
                  <a:srgbClr val="000000"/>
                </a:solidFill>
              </a:rPr>
              <a:t>Titel zum Thema des Posters so kurz </a:t>
            </a:r>
            <a:br>
              <a:rPr lang="de-DE" sz="10400" dirty="0">
                <a:solidFill>
                  <a:srgbClr val="000000"/>
                </a:solidFill>
              </a:rPr>
            </a:br>
            <a:r>
              <a:rPr lang="de-DE" sz="10400" dirty="0">
                <a:solidFill>
                  <a:srgbClr val="000000"/>
                </a:solidFill>
              </a:rPr>
              <a:t>und präzise wie möglich</a:t>
            </a:r>
          </a:p>
          <a:p>
            <a:pPr>
              <a:lnSpc>
                <a:spcPts val="12200"/>
              </a:lnSpc>
              <a:defRPr/>
            </a:pPr>
            <a:endParaRPr lang="de-DE" sz="10400">
              <a:solidFill>
                <a:srgbClr val="000000"/>
              </a:solidFill>
            </a:endParaRPr>
          </a:p>
        </p:txBody>
      </p:sp>
      <p:sp>
        <p:nvSpPr>
          <p:cNvPr id="6" name="Textplatzhalter 2">
            <a:extLst>
              <a:ext uri="{FF2B5EF4-FFF2-40B4-BE49-F238E27FC236}">
                <a16:creationId xmlns:a16="http://schemas.microsoft.com/office/drawing/2014/main" id="{39A5A474-84C4-8F2F-32AC-01D42A440907}"/>
              </a:ext>
            </a:extLst>
          </p:cNvPr>
          <p:cNvSpPr txBox="1">
            <a:spLocks/>
          </p:cNvSpPr>
          <p:nvPr/>
        </p:nvSpPr>
        <p:spPr>
          <a:xfrm>
            <a:off x="1976441" y="7221607"/>
            <a:ext cx="27938414" cy="857410"/>
          </a:xfrm>
          <a:prstGeom prst="rect">
            <a:avLst/>
          </a:prstGeom>
        </p:spPr>
        <p:txBody>
          <a:bodyPr lIns="0" tIns="0" rIns="0" bIns="0"/>
          <a:lstStyle>
            <a:lvl1pPr marL="0" indent="0" algn="l" defTabSz="3027487" rtl="0" eaLnBrk="1" latinLnBrk="0" hangingPunct="1">
              <a:lnSpc>
                <a:spcPct val="90000"/>
              </a:lnSpc>
              <a:spcBef>
                <a:spcPts val="3311"/>
              </a:spcBef>
              <a:buFont typeface="Arial" panose="020B0604020202020204" pitchFamily="34" charset="0"/>
              <a:buNone/>
              <a:defRPr sz="3000" b="0" i="0" kern="1200">
                <a:solidFill>
                  <a:schemeClr val="tx1"/>
                </a:solidFill>
                <a:latin typeface="Arial" panose="020B0604020202020204" pitchFamily="34" charset="0"/>
                <a:ea typeface="+mn-ea"/>
                <a:cs typeface="Arial" panose="020B0604020202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nSpc>
                <a:spcPts val="4420"/>
              </a:lnSpc>
              <a:defRPr/>
            </a:pPr>
            <a:r>
              <a:rPr lang="de-DE" sz="3400">
                <a:solidFill>
                  <a:srgbClr val="000000"/>
                </a:solidFill>
              </a:rPr>
              <a:t>Autor:in Vor- Nachname</a:t>
            </a:r>
            <a:r>
              <a:rPr lang="de-DE" sz="3400" baseline="30000">
                <a:solidFill>
                  <a:srgbClr val="000000"/>
                </a:solidFill>
              </a:rPr>
              <a:t> 1</a:t>
            </a:r>
            <a:r>
              <a:rPr lang="de-DE" sz="3400">
                <a:solidFill>
                  <a:srgbClr val="000000"/>
                </a:solidFill>
              </a:rPr>
              <a:t>, Autor:in Vor- Nachname</a:t>
            </a:r>
            <a:r>
              <a:rPr lang="de-DE" sz="3400" baseline="30000">
                <a:solidFill>
                  <a:srgbClr val="000000"/>
                </a:solidFill>
              </a:rPr>
              <a:t> 2</a:t>
            </a:r>
            <a:r>
              <a:rPr lang="de-DE" sz="3400">
                <a:solidFill>
                  <a:srgbClr val="000000"/>
                </a:solidFill>
              </a:rPr>
              <a:t>, Autor:in Vor- Nachname</a:t>
            </a:r>
            <a:r>
              <a:rPr lang="de-DE" sz="3400" baseline="30000">
                <a:solidFill>
                  <a:srgbClr val="000000"/>
                </a:solidFill>
              </a:rPr>
              <a:t> 3</a:t>
            </a:r>
            <a:r>
              <a:rPr lang="de-DE" sz="3400">
                <a:solidFill>
                  <a:srgbClr val="000000"/>
                </a:solidFill>
              </a:rPr>
              <a:t>, Autor:in Vor- Nachname</a:t>
            </a:r>
            <a:r>
              <a:rPr lang="de-DE" sz="3400" baseline="30000">
                <a:solidFill>
                  <a:srgbClr val="000000"/>
                </a:solidFill>
              </a:rPr>
              <a:t> 4</a:t>
            </a:r>
            <a:r>
              <a:rPr lang="de-DE" sz="3400">
                <a:solidFill>
                  <a:srgbClr val="000000"/>
                </a:solidFill>
              </a:rPr>
              <a:t>, Autor:in Vor- Nachname</a:t>
            </a:r>
            <a:r>
              <a:rPr lang="de-DE" sz="3400" baseline="30000">
                <a:solidFill>
                  <a:srgbClr val="000000"/>
                </a:solidFill>
              </a:rPr>
              <a:t> 5</a:t>
            </a:r>
            <a:endParaRPr lang="de-DE" sz="3400">
              <a:solidFill>
                <a:srgbClr val="000000"/>
              </a:solidFill>
            </a:endParaRPr>
          </a:p>
        </p:txBody>
      </p:sp>
      <p:sp>
        <p:nvSpPr>
          <p:cNvPr id="7" name="Rectangle 485">
            <a:extLst>
              <a:ext uri="{FF2B5EF4-FFF2-40B4-BE49-F238E27FC236}">
                <a16:creationId xmlns:a16="http://schemas.microsoft.com/office/drawing/2014/main" id="{44A0E261-59A9-8799-57F7-EA0A57766813}"/>
              </a:ext>
            </a:extLst>
          </p:cNvPr>
          <p:cNvSpPr>
            <a:spLocks noChangeArrowheads="1"/>
          </p:cNvSpPr>
          <p:nvPr/>
        </p:nvSpPr>
        <p:spPr bwMode="auto">
          <a:xfrm>
            <a:off x="1974328" y="7890316"/>
            <a:ext cx="28659138" cy="368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1992313" indent="-1992313">
              <a:defRPr sz="10500">
                <a:solidFill>
                  <a:schemeClr val="tx1"/>
                </a:solidFill>
                <a:latin typeface="Times New Roman" charset="0"/>
                <a:ea typeface="ＭＳ Ｐゴシック" charset="-128"/>
              </a:defRPr>
            </a:lvl1pPr>
            <a:lvl2pPr marL="742950" indent="-285750">
              <a:defRPr sz="10500">
                <a:solidFill>
                  <a:schemeClr val="tx1"/>
                </a:solidFill>
                <a:latin typeface="Times New Roman" charset="0"/>
                <a:ea typeface="ＭＳ Ｐゴシック" charset="-128"/>
              </a:defRPr>
            </a:lvl2pPr>
            <a:lvl3pPr marL="1143000" indent="-228600">
              <a:defRPr sz="10500">
                <a:solidFill>
                  <a:schemeClr val="tx1"/>
                </a:solidFill>
                <a:latin typeface="Times New Roman" charset="0"/>
                <a:ea typeface="ＭＳ Ｐゴシック" charset="-128"/>
              </a:defRPr>
            </a:lvl3pPr>
            <a:lvl4pPr marL="1600200" indent="-228600">
              <a:defRPr sz="10500">
                <a:solidFill>
                  <a:schemeClr val="tx1"/>
                </a:solidFill>
                <a:latin typeface="Times New Roman" charset="0"/>
                <a:ea typeface="ＭＳ Ｐゴシック" charset="-128"/>
              </a:defRPr>
            </a:lvl4pPr>
            <a:lvl5pPr marL="2057400" indent="-228600">
              <a:defRPr sz="10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10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10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10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10500">
                <a:solidFill>
                  <a:schemeClr val="tx1"/>
                </a:solidFill>
                <a:latin typeface="Times New Roman" charset="0"/>
                <a:ea typeface="ＭＳ Ｐゴシック" charset="-128"/>
              </a:defRPr>
            </a:lvl9pPr>
          </a:lstStyle>
          <a:p>
            <a:pPr>
              <a:lnSpc>
                <a:spcPts val="3080"/>
              </a:lnSpc>
            </a:pPr>
            <a:r>
              <a:rPr lang="de-CH" sz="2200" baseline="30000">
                <a:solidFill>
                  <a:srgbClr val="000000"/>
                </a:solidFill>
                <a:latin typeface="Arial" panose="020B0604020202020204" pitchFamily="34" charset="0"/>
              </a:rPr>
              <a:t>1 </a:t>
            </a:r>
            <a:r>
              <a:rPr lang="de-CH" sz="2200">
                <a:solidFill>
                  <a:srgbClr val="000000"/>
                </a:solidFill>
                <a:latin typeface="Arial" panose="020B0604020202020204" pitchFamily="34" charset="0"/>
              </a:rPr>
              <a:t>Organisationseinheit, Universität Basel | </a:t>
            </a:r>
            <a:r>
              <a:rPr lang="de-CH" sz="2200" baseline="30000">
                <a:solidFill>
                  <a:srgbClr val="000000"/>
                </a:solidFill>
                <a:latin typeface="Arial" panose="020B0604020202020204" pitchFamily="34" charset="0"/>
              </a:rPr>
              <a:t>2 </a:t>
            </a:r>
            <a:r>
              <a:rPr lang="de-CH" sz="2200">
                <a:solidFill>
                  <a:srgbClr val="000000"/>
                </a:solidFill>
                <a:latin typeface="Arial" panose="020B0604020202020204" pitchFamily="34" charset="0"/>
              </a:rPr>
              <a:t>Organisationseinheit, Universität Xxx | </a:t>
            </a:r>
            <a:r>
              <a:rPr lang="de-CH" sz="2200" baseline="30000">
                <a:solidFill>
                  <a:srgbClr val="000000"/>
                </a:solidFill>
                <a:latin typeface="Arial" panose="020B0604020202020204" pitchFamily="34" charset="0"/>
              </a:rPr>
              <a:t>3 </a:t>
            </a:r>
            <a:r>
              <a:rPr lang="de-CH" sz="2200">
                <a:solidFill>
                  <a:srgbClr val="000000"/>
                </a:solidFill>
                <a:latin typeface="Arial" panose="020B0604020202020204" pitchFamily="34" charset="0"/>
              </a:rPr>
              <a:t>Organisationseinheit, Universität Xxx | </a:t>
            </a:r>
            <a:r>
              <a:rPr lang="de-CH" sz="2200" baseline="30000">
                <a:solidFill>
                  <a:srgbClr val="000000"/>
                </a:solidFill>
                <a:latin typeface="Arial" panose="020B0604020202020204" pitchFamily="34" charset="0"/>
              </a:rPr>
              <a:t>4 </a:t>
            </a:r>
            <a:r>
              <a:rPr lang="de-CH" sz="2200">
                <a:solidFill>
                  <a:srgbClr val="000000"/>
                </a:solidFill>
                <a:latin typeface="Arial" panose="020B0604020202020204" pitchFamily="34" charset="0"/>
              </a:rPr>
              <a:t>Organisationseinheit, Universität Xxx | </a:t>
            </a:r>
            <a:r>
              <a:rPr lang="de-CH" sz="2200" baseline="30000">
                <a:solidFill>
                  <a:srgbClr val="000000"/>
                </a:solidFill>
                <a:latin typeface="Arial" panose="020B0604020202020204" pitchFamily="34" charset="0"/>
              </a:rPr>
              <a:t>5 </a:t>
            </a:r>
            <a:r>
              <a:rPr lang="de-CH" sz="2200">
                <a:solidFill>
                  <a:srgbClr val="000000"/>
                </a:solidFill>
                <a:latin typeface="Arial" panose="020B0604020202020204" pitchFamily="34" charset="0"/>
              </a:rPr>
              <a:t>Organisationseinheit, Universität Xxx </a:t>
            </a:r>
          </a:p>
        </p:txBody>
      </p:sp>
      <p:sp>
        <p:nvSpPr>
          <p:cNvPr id="9" name="Textfeld 8">
            <a:extLst>
              <a:ext uri="{FF2B5EF4-FFF2-40B4-BE49-F238E27FC236}">
                <a16:creationId xmlns:a16="http://schemas.microsoft.com/office/drawing/2014/main" id="{DDF0BA35-D8DF-1D1B-081D-F2EBC95DA534}"/>
              </a:ext>
            </a:extLst>
          </p:cNvPr>
          <p:cNvSpPr txBox="1"/>
          <p:nvPr/>
        </p:nvSpPr>
        <p:spPr>
          <a:xfrm>
            <a:off x="15165354" y="10898510"/>
            <a:ext cx="12527999" cy="3196260"/>
          </a:xfrm>
          <a:prstGeom prst="rect">
            <a:avLst/>
          </a:prstGeom>
          <a:noFill/>
        </p:spPr>
        <p:txBody>
          <a:bodyPr wrap="square" lIns="0" tIns="0" rIns="0" bIns="0" rtlCol="0">
            <a:spAutoFit/>
          </a:bodyPr>
          <a:lstStyle/>
          <a:p>
            <a:pPr>
              <a:lnSpc>
                <a:spcPts val="4200"/>
              </a:lnSpc>
            </a:pPr>
            <a:r>
              <a:rPr lang="de-DE" sz="3200" dirty="0">
                <a:solidFill>
                  <a:schemeClr val="bg2">
                    <a:lumMod val="10000"/>
                  </a:schemeClr>
                </a:solidFill>
                <a:latin typeface="Arial" panose="020B0604020202020204" pitchFamily="34" charset="0"/>
                <a:cs typeface="Arial" panose="020B0604020202020204" pitchFamily="34" charset="0"/>
              </a:rPr>
              <a:t>Es packte seine sieben Versalien, schob sich sein Initial in den Gürtel und machte sich auf den Weg. Als es die ersten Hügel des Kursivgebirges erklommen hatte, warf es einen letzten Blick zurück auf die Skyline seiner Heimatstadt Buchstabhausen, die Headline von Alphabetdorf und die Subline seiner eigenen Straße, der Zeilengasse. </a:t>
            </a:r>
          </a:p>
        </p:txBody>
      </p:sp>
      <p:sp>
        <p:nvSpPr>
          <p:cNvPr id="11" name="Textfeld 10">
            <a:extLst>
              <a:ext uri="{FF2B5EF4-FFF2-40B4-BE49-F238E27FC236}">
                <a16:creationId xmlns:a16="http://schemas.microsoft.com/office/drawing/2014/main" id="{B2F4DCB2-628E-5ED0-9195-4FE6CFD1CB62}"/>
              </a:ext>
            </a:extLst>
          </p:cNvPr>
          <p:cNvSpPr txBox="1"/>
          <p:nvPr/>
        </p:nvSpPr>
        <p:spPr>
          <a:xfrm>
            <a:off x="15165354" y="9798134"/>
            <a:ext cx="8612338" cy="677108"/>
          </a:xfrm>
          <a:prstGeom prst="rect">
            <a:avLst/>
          </a:prstGeom>
          <a:noFill/>
        </p:spPr>
        <p:txBody>
          <a:bodyPr wrap="square" lIns="0" tIns="0" rIns="0" bIns="0" rtlCol="0">
            <a:spAutoFit/>
          </a:bodyPr>
          <a:lstStyle/>
          <a:p>
            <a:pPr algn="just"/>
            <a:r>
              <a:rPr lang="de-DE" sz="4400" b="1" spc="100" dirty="0">
                <a:solidFill>
                  <a:srgbClr val="000000"/>
                </a:solidFill>
                <a:latin typeface="Arial" panose="020B0604020202020204" pitchFamily="34" charset="0"/>
                <a:cs typeface="Arial" panose="020B0604020202020204" pitchFamily="34" charset="0"/>
              </a:rPr>
              <a:t>3. Methode</a:t>
            </a:r>
          </a:p>
        </p:txBody>
      </p:sp>
      <p:sp>
        <p:nvSpPr>
          <p:cNvPr id="14" name="Textfeld 13">
            <a:extLst>
              <a:ext uri="{FF2B5EF4-FFF2-40B4-BE49-F238E27FC236}">
                <a16:creationId xmlns:a16="http://schemas.microsoft.com/office/drawing/2014/main" id="{8B899043-A526-6BC9-E8C2-1A5483067F72}"/>
              </a:ext>
            </a:extLst>
          </p:cNvPr>
          <p:cNvSpPr txBox="1"/>
          <p:nvPr/>
        </p:nvSpPr>
        <p:spPr>
          <a:xfrm>
            <a:off x="28866312" y="9889383"/>
            <a:ext cx="8698056" cy="677108"/>
          </a:xfrm>
          <a:prstGeom prst="rect">
            <a:avLst/>
          </a:prstGeom>
          <a:noFill/>
        </p:spPr>
        <p:txBody>
          <a:bodyPr wrap="square" lIns="0" tIns="0" rIns="0" bIns="0" rtlCol="0">
            <a:spAutoFit/>
          </a:bodyPr>
          <a:lstStyle/>
          <a:p>
            <a:pPr algn="just"/>
            <a:r>
              <a:rPr lang="de-DE" sz="4400" b="1" spc="100" dirty="0">
                <a:solidFill>
                  <a:schemeClr val="tx2"/>
                </a:solidFill>
                <a:latin typeface="Arial" panose="020B0604020202020204" pitchFamily="34" charset="0"/>
                <a:cs typeface="Arial" panose="020B0604020202020204" pitchFamily="34" charset="0"/>
              </a:rPr>
              <a:t>5. Ergebnisse / Resultate</a:t>
            </a:r>
          </a:p>
        </p:txBody>
      </p:sp>
      <p:sp>
        <p:nvSpPr>
          <p:cNvPr id="15" name="Textfeld 14">
            <a:extLst>
              <a:ext uri="{FF2B5EF4-FFF2-40B4-BE49-F238E27FC236}">
                <a16:creationId xmlns:a16="http://schemas.microsoft.com/office/drawing/2014/main" id="{12E01D69-0F53-4032-FB5A-AED22442BCD5}"/>
              </a:ext>
            </a:extLst>
          </p:cNvPr>
          <p:cNvSpPr txBox="1"/>
          <p:nvPr/>
        </p:nvSpPr>
        <p:spPr>
          <a:xfrm>
            <a:off x="28854401" y="18825207"/>
            <a:ext cx="12527999" cy="3212098"/>
          </a:xfrm>
          <a:prstGeom prst="rect">
            <a:avLst/>
          </a:prstGeom>
          <a:noFill/>
        </p:spPr>
        <p:txBody>
          <a:bodyPr wrap="square" lIns="0" tIns="0" rIns="0" bIns="0" rtlCol="0">
            <a:spAutoFit/>
          </a:bodyPr>
          <a:lstStyle/>
          <a:p>
            <a:pPr marL="457200" indent="-457200">
              <a:lnSpc>
                <a:spcPts val="4200"/>
              </a:lnSpc>
              <a:buFont typeface="Symbol" pitchFamily="2" charset="2"/>
              <a:buChar char="-"/>
            </a:pPr>
            <a:r>
              <a:rPr lang="de-DE" sz="3200" b="1" dirty="0">
                <a:solidFill>
                  <a:schemeClr val="accent5"/>
                </a:solidFill>
                <a:latin typeface="Arial" panose="020B0604020202020204" pitchFamily="34" charset="0"/>
                <a:cs typeface="Arial" panose="020B0604020202020204" pitchFamily="34" charset="0"/>
              </a:rPr>
              <a:t>Weit hinten, hinter den Wortbergen, fern der Länder Vokalien und Konsonantien leben die Blindtexte. </a:t>
            </a:r>
          </a:p>
          <a:p>
            <a:pPr marL="457200" indent="-457200">
              <a:lnSpc>
                <a:spcPts val="4200"/>
              </a:lnSpc>
              <a:buFont typeface="Symbol" pitchFamily="2" charset="2"/>
              <a:buChar char="-"/>
            </a:pPr>
            <a:r>
              <a:rPr lang="de-DE" sz="3200" b="1" dirty="0">
                <a:solidFill>
                  <a:schemeClr val="accent5"/>
                </a:solidFill>
                <a:latin typeface="Arial" panose="020B0604020202020204" pitchFamily="34" charset="0"/>
                <a:cs typeface="Arial" panose="020B0604020202020204" pitchFamily="34" charset="0"/>
              </a:rPr>
              <a:t>Abgeschieden wohnen sie in Buchstabhausen an der Küste des Semantik, eines großen Sprachozeans. </a:t>
            </a:r>
          </a:p>
          <a:p>
            <a:pPr marL="457200" indent="-457200">
              <a:lnSpc>
                <a:spcPts val="4200"/>
              </a:lnSpc>
              <a:buFont typeface="Symbol" pitchFamily="2" charset="2"/>
              <a:buChar char="-"/>
            </a:pPr>
            <a:r>
              <a:rPr lang="de-DE" sz="3200" b="1" dirty="0">
                <a:solidFill>
                  <a:schemeClr val="accent5"/>
                </a:solidFill>
                <a:latin typeface="Arial" panose="020B0604020202020204" pitchFamily="34" charset="0"/>
                <a:cs typeface="Arial" panose="020B0604020202020204" pitchFamily="34" charset="0"/>
              </a:rPr>
              <a:t>Ein kleines Bächlein namens Duden fließt durch ihren Ort und versorgt sie mit den nötigen Regelialien. </a:t>
            </a:r>
          </a:p>
        </p:txBody>
      </p:sp>
      <p:sp>
        <p:nvSpPr>
          <p:cNvPr id="16" name="Textfeld 15">
            <a:extLst>
              <a:ext uri="{FF2B5EF4-FFF2-40B4-BE49-F238E27FC236}">
                <a16:creationId xmlns:a16="http://schemas.microsoft.com/office/drawing/2014/main" id="{7EDD70D8-9CA9-A0E9-8168-50E4D3E4124E}"/>
              </a:ext>
            </a:extLst>
          </p:cNvPr>
          <p:cNvSpPr txBox="1"/>
          <p:nvPr/>
        </p:nvSpPr>
        <p:spPr>
          <a:xfrm>
            <a:off x="28876703" y="17692577"/>
            <a:ext cx="8677274" cy="677108"/>
          </a:xfrm>
          <a:prstGeom prst="rect">
            <a:avLst/>
          </a:prstGeom>
          <a:noFill/>
        </p:spPr>
        <p:txBody>
          <a:bodyPr wrap="square" lIns="0" tIns="0" rIns="0" bIns="0" rtlCol="0">
            <a:spAutoFit/>
          </a:bodyPr>
          <a:lstStyle/>
          <a:p>
            <a:pPr algn="just"/>
            <a:r>
              <a:rPr lang="de-DE" sz="4400" b="1" spc="100" dirty="0">
                <a:solidFill>
                  <a:schemeClr val="accent5"/>
                </a:solidFill>
                <a:latin typeface="Arial" panose="020B0604020202020204" pitchFamily="34" charset="0"/>
                <a:cs typeface="Arial" panose="020B0604020202020204" pitchFamily="34" charset="0"/>
              </a:rPr>
              <a:t>6. Schlussfolgerungen</a:t>
            </a:r>
          </a:p>
        </p:txBody>
      </p:sp>
      <p:sp>
        <p:nvSpPr>
          <p:cNvPr id="17" name="Textfeld 16">
            <a:extLst>
              <a:ext uri="{FF2B5EF4-FFF2-40B4-BE49-F238E27FC236}">
                <a16:creationId xmlns:a16="http://schemas.microsoft.com/office/drawing/2014/main" id="{B59EF89A-5767-65BA-6D4A-F72A08B50395}"/>
              </a:ext>
            </a:extLst>
          </p:cNvPr>
          <p:cNvSpPr txBox="1"/>
          <p:nvPr/>
        </p:nvSpPr>
        <p:spPr>
          <a:xfrm>
            <a:off x="28854401" y="23308321"/>
            <a:ext cx="12527999" cy="3311869"/>
          </a:xfrm>
          <a:prstGeom prst="rect">
            <a:avLst/>
          </a:prstGeom>
          <a:noFill/>
        </p:spPr>
        <p:txBody>
          <a:bodyPr wrap="square" lIns="0" tIns="0" rIns="0" bIns="0" rtlCol="0">
            <a:spAutoFit/>
          </a:bodyPr>
          <a:lstStyle/>
          <a:p>
            <a:pPr marL="180000" marR="16510" indent="-180000">
              <a:lnSpc>
                <a:spcPts val="2700"/>
              </a:lnSpc>
              <a:spcBef>
                <a:spcPts val="5"/>
              </a:spcBef>
              <a:spcAft>
                <a:spcPts val="1000"/>
              </a:spcAft>
            </a:pPr>
            <a:r>
              <a:rPr lang="en-US" sz="2200" b="1" dirty="0">
                <a:solidFill>
                  <a:srgbClr val="000000"/>
                </a:solidFill>
                <a:latin typeface="Arial" panose="020B0604020202020204" pitchFamily="34" charset="0"/>
                <a:ea typeface="ＭＳ Ｐゴシック" charset="-128"/>
                <a:cs typeface="Arial" panose="020B0604020202020204" pitchFamily="34" charset="0"/>
              </a:rPr>
              <a:t>Referenzen / Literatur</a:t>
            </a:r>
          </a:p>
          <a:p>
            <a:pPr marL="457200" marR="16510" indent="-457200">
              <a:lnSpc>
                <a:spcPts val="2700"/>
              </a:lnSpc>
              <a:spcBef>
                <a:spcPts val="5"/>
              </a:spcBef>
              <a:spcAft>
                <a:spcPts val="1000"/>
              </a:spcAft>
              <a:buFont typeface="+mj-lt"/>
              <a:buAutoNum type="arabicParenBoth"/>
            </a:pPr>
            <a:r>
              <a:rPr lang="en-GB" altLang="x-none" sz="2200" dirty="0" err="1">
                <a:solidFill>
                  <a:srgbClr val="000000"/>
                </a:solidFill>
                <a:latin typeface="Arial" panose="020B0604020202020204" pitchFamily="34" charset="0"/>
                <a:cs typeface="Arial" panose="020B0604020202020204" pitchFamily="34" charset="0"/>
              </a:rPr>
              <a:t>Weit hinten, hinter den Wortbergen, fern der Länder Vokalien und Konsonantien leben die Blindtexte. </a:t>
            </a:r>
          </a:p>
          <a:p>
            <a:pPr marL="457200" marR="16510" indent="-457200">
              <a:lnSpc>
                <a:spcPts val="2700"/>
              </a:lnSpc>
              <a:spcBef>
                <a:spcPts val="5"/>
              </a:spcBef>
              <a:spcAft>
                <a:spcPts val="1000"/>
              </a:spcAft>
              <a:buFont typeface="+mj-lt"/>
              <a:buAutoNum type="arabicParenBoth"/>
            </a:pPr>
            <a:r>
              <a:rPr lang="en-GB" altLang="x-none" sz="2200" dirty="0" err="1">
                <a:solidFill>
                  <a:srgbClr val="000000"/>
                </a:solidFill>
                <a:latin typeface="Arial" panose="020B0604020202020204" pitchFamily="34" charset="0"/>
                <a:cs typeface="Arial" panose="020B0604020202020204" pitchFamily="34" charset="0"/>
              </a:rPr>
              <a:t>Abgeschieden wohnen sie in Buchstabhausen an der Küste des Semantik, eines großen Sprachozeans. </a:t>
            </a:r>
          </a:p>
          <a:p>
            <a:pPr marL="457200" marR="16510" indent="-457200">
              <a:lnSpc>
                <a:spcPts val="2900"/>
              </a:lnSpc>
              <a:spcBef>
                <a:spcPts val="5"/>
              </a:spcBef>
              <a:spcAft>
                <a:spcPts val="1000"/>
              </a:spcAft>
              <a:buFont typeface="+mj-lt"/>
              <a:buAutoNum type="arabicParenBoth"/>
            </a:pPr>
            <a:r>
              <a:rPr lang="en-GB" altLang="x-none" sz="2200" dirty="0" err="1">
                <a:solidFill>
                  <a:srgbClr val="000000"/>
                </a:solidFill>
                <a:latin typeface="Arial" panose="020B0604020202020204" pitchFamily="34" charset="0"/>
                <a:cs typeface="Arial" panose="020B0604020202020204" pitchFamily="34" charset="0"/>
              </a:rPr>
              <a:t>Ein kleines Bächlein namens Duden fließt durch ihren Ort und versorgt sie mit den nötigen Regelialien. </a:t>
            </a:r>
          </a:p>
          <a:p>
            <a:pPr marL="457200" marR="16510" indent="-457200">
              <a:lnSpc>
                <a:spcPts val="2700"/>
              </a:lnSpc>
              <a:spcBef>
                <a:spcPts val="5"/>
              </a:spcBef>
              <a:spcAft>
                <a:spcPts val="1000"/>
              </a:spcAft>
              <a:buFont typeface="+mj-lt"/>
              <a:buAutoNum type="arabicParenBoth"/>
            </a:pPr>
            <a:r>
              <a:rPr lang="en-GB" altLang="x-none" sz="2200" dirty="0" err="1">
                <a:solidFill>
                  <a:srgbClr val="000000"/>
                </a:solidFill>
                <a:latin typeface="Arial" panose="020B0604020202020204" pitchFamily="34" charset="0"/>
                <a:cs typeface="Arial" panose="020B0604020202020204" pitchFamily="34" charset="0"/>
              </a:rPr>
              <a:t>Es ist ein paradiesmatisches Land, in dem einem gebratene Satzteile in den Mund fliegen.</a:t>
            </a:r>
            <a:endParaRPr lang="en-US" sz="220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18" name="Textfeld 17">
            <a:extLst>
              <a:ext uri="{FF2B5EF4-FFF2-40B4-BE49-F238E27FC236}">
                <a16:creationId xmlns:a16="http://schemas.microsoft.com/office/drawing/2014/main" id="{2B497466-0480-E4A0-3BD1-09C19884211C}"/>
              </a:ext>
            </a:extLst>
          </p:cNvPr>
          <p:cNvSpPr txBox="1"/>
          <p:nvPr/>
        </p:nvSpPr>
        <p:spPr>
          <a:xfrm>
            <a:off x="28854401" y="27336355"/>
            <a:ext cx="12527999" cy="1153586"/>
          </a:xfrm>
          <a:prstGeom prst="rect">
            <a:avLst/>
          </a:prstGeom>
          <a:noFill/>
        </p:spPr>
        <p:txBody>
          <a:bodyPr wrap="square" lIns="0">
            <a:spAutoFit/>
          </a:bodyPr>
          <a:lstStyle/>
          <a:p>
            <a:pPr>
              <a:lnSpc>
                <a:spcPts val="2700"/>
              </a:lnSpc>
            </a:pPr>
            <a:r>
              <a:rPr lang="en-GB" altLang="x-none" sz="2200" b="1" dirty="0">
                <a:solidFill>
                  <a:srgbClr val="000000"/>
                </a:solidFill>
                <a:latin typeface="Arial" panose="020B0604020202020204" pitchFamily="34" charset="0"/>
                <a:cs typeface="Arial" panose="020B0604020202020204" pitchFamily="34" charset="0"/>
              </a:rPr>
              <a:t>Kontakt:     </a:t>
            </a:r>
          </a:p>
          <a:p>
            <a:pPr>
              <a:lnSpc>
                <a:spcPts val="2900"/>
              </a:lnSpc>
            </a:pPr>
            <a:r>
              <a:rPr lang="de-CH" sz="2200">
                <a:solidFill>
                  <a:srgbClr val="000000"/>
                </a:solidFill>
                <a:latin typeface="Arial" panose="020B0604020202020204" pitchFamily="34" charset="0"/>
              </a:rPr>
              <a:t>Vorname Name, VornameName@mail.com  </a:t>
            </a:r>
            <a:br>
              <a:rPr lang="de-CH" sz="2200">
                <a:solidFill>
                  <a:srgbClr val="000000"/>
                </a:solidFill>
                <a:latin typeface="Arial" panose="020B0604020202020204" pitchFamily="34" charset="0"/>
              </a:rPr>
            </a:br>
            <a:r>
              <a:rPr lang="de-CH" sz="2200">
                <a:solidFill>
                  <a:srgbClr val="000000"/>
                </a:solidFill>
                <a:latin typeface="Arial" panose="020B0604020202020204" pitchFamily="34" charset="0"/>
              </a:rPr>
              <a:t>www.Organisationseinheit.unibas.ch</a:t>
            </a:r>
          </a:p>
        </p:txBody>
      </p:sp>
      <p:cxnSp>
        <p:nvCxnSpPr>
          <p:cNvPr id="19" name="Gerade Verbindung 18">
            <a:extLst>
              <a:ext uri="{FF2B5EF4-FFF2-40B4-BE49-F238E27FC236}">
                <a16:creationId xmlns:a16="http://schemas.microsoft.com/office/drawing/2014/main" id="{47B6FE3F-EA61-ACA4-1DB3-D8C17324B2B1}"/>
              </a:ext>
            </a:extLst>
          </p:cNvPr>
          <p:cNvCxnSpPr>
            <a:cxnSpLocks/>
          </p:cNvCxnSpPr>
          <p:nvPr/>
        </p:nvCxnSpPr>
        <p:spPr>
          <a:xfrm>
            <a:off x="28854401" y="27125267"/>
            <a:ext cx="12527999"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B78EBD2D-3F36-5696-7D8B-D87F5D462896}"/>
              </a:ext>
            </a:extLst>
          </p:cNvPr>
          <p:cNvSpPr txBox="1"/>
          <p:nvPr/>
        </p:nvSpPr>
        <p:spPr>
          <a:xfrm>
            <a:off x="32137774" y="2164868"/>
            <a:ext cx="1124882" cy="338554"/>
          </a:xfrm>
          <a:prstGeom prst="rect">
            <a:avLst/>
          </a:prstGeom>
          <a:noFill/>
        </p:spPr>
        <p:txBody>
          <a:bodyPr wrap="square" lIns="0" tIns="0" rIns="0" bIns="0" rtlCol="0">
            <a:spAutoFit/>
          </a:bodyPr>
          <a:lstStyle/>
          <a:p>
            <a:r>
              <a:rPr lang="de-DE" sz="2200"/>
              <a:t>Partner:</a:t>
            </a:r>
          </a:p>
        </p:txBody>
      </p:sp>
      <p:sp>
        <p:nvSpPr>
          <p:cNvPr id="28" name="Textfeld 27">
            <a:extLst>
              <a:ext uri="{FF2B5EF4-FFF2-40B4-BE49-F238E27FC236}">
                <a16:creationId xmlns:a16="http://schemas.microsoft.com/office/drawing/2014/main" id="{E641780D-5AA0-C042-4B30-3E95978A92AA}"/>
              </a:ext>
            </a:extLst>
          </p:cNvPr>
          <p:cNvSpPr txBox="1"/>
          <p:nvPr/>
        </p:nvSpPr>
        <p:spPr>
          <a:xfrm>
            <a:off x="33476639" y="2207398"/>
            <a:ext cx="2412000" cy="702070"/>
          </a:xfrm>
          <a:prstGeom prst="rect">
            <a:avLst/>
          </a:prstGeom>
          <a:solidFill>
            <a:schemeClr val="accent4">
              <a:alpha val="74793"/>
            </a:schemeClr>
          </a:solidFill>
        </p:spPr>
        <p:txBody>
          <a:bodyPr wrap="square" lIns="576000" tIns="180000" bIns="180000" rtlCol="0" anchor="ctr" anchorCtr="0">
            <a:spAutoFit/>
          </a:bodyPr>
          <a:lstStyle/>
          <a:p>
            <a:r>
              <a:rPr lang="de-DE" sz="2200">
                <a:solidFill>
                  <a:schemeClr val="bg1"/>
                </a:solidFill>
              </a:rPr>
              <a:t>Logo</a:t>
            </a:r>
          </a:p>
        </p:txBody>
      </p:sp>
      <p:sp>
        <p:nvSpPr>
          <p:cNvPr id="29" name="Textfeld 28">
            <a:extLst>
              <a:ext uri="{FF2B5EF4-FFF2-40B4-BE49-F238E27FC236}">
                <a16:creationId xmlns:a16="http://schemas.microsoft.com/office/drawing/2014/main" id="{96CB96F3-4B90-25B3-0096-02617442EA2D}"/>
              </a:ext>
            </a:extLst>
          </p:cNvPr>
          <p:cNvSpPr txBox="1"/>
          <p:nvPr/>
        </p:nvSpPr>
        <p:spPr>
          <a:xfrm>
            <a:off x="36254125" y="2207398"/>
            <a:ext cx="2412000" cy="702070"/>
          </a:xfrm>
          <a:prstGeom prst="rect">
            <a:avLst/>
          </a:prstGeom>
          <a:solidFill>
            <a:schemeClr val="accent4">
              <a:alpha val="74793"/>
            </a:schemeClr>
          </a:solidFill>
        </p:spPr>
        <p:txBody>
          <a:bodyPr wrap="square" lIns="576000" tIns="180000" bIns="180000" rtlCol="0" anchor="ctr" anchorCtr="0">
            <a:spAutoFit/>
          </a:bodyPr>
          <a:lstStyle/>
          <a:p>
            <a:r>
              <a:rPr lang="de-DE" sz="2200">
                <a:solidFill>
                  <a:schemeClr val="bg1"/>
                </a:solidFill>
              </a:rPr>
              <a:t>Logo</a:t>
            </a:r>
          </a:p>
        </p:txBody>
      </p:sp>
      <p:sp>
        <p:nvSpPr>
          <p:cNvPr id="31" name="Textfeld 30">
            <a:extLst>
              <a:ext uri="{FF2B5EF4-FFF2-40B4-BE49-F238E27FC236}">
                <a16:creationId xmlns:a16="http://schemas.microsoft.com/office/drawing/2014/main" id="{0A82F67F-BCAA-A9FD-8B1D-FBBE994DE610}"/>
              </a:ext>
            </a:extLst>
          </p:cNvPr>
          <p:cNvSpPr txBox="1"/>
          <p:nvPr/>
        </p:nvSpPr>
        <p:spPr>
          <a:xfrm>
            <a:off x="39015344" y="2207398"/>
            <a:ext cx="2412000" cy="702070"/>
          </a:xfrm>
          <a:prstGeom prst="rect">
            <a:avLst/>
          </a:prstGeom>
          <a:solidFill>
            <a:schemeClr val="accent4">
              <a:alpha val="74793"/>
            </a:schemeClr>
          </a:solidFill>
        </p:spPr>
        <p:txBody>
          <a:bodyPr wrap="square" lIns="576000" tIns="180000" bIns="180000" rtlCol="0" anchor="ctr" anchorCtr="0">
            <a:spAutoFit/>
          </a:bodyPr>
          <a:lstStyle/>
          <a:p>
            <a:r>
              <a:rPr lang="de-DE" sz="2200">
                <a:solidFill>
                  <a:schemeClr val="bg1"/>
                </a:solidFill>
              </a:rPr>
              <a:t>Logo</a:t>
            </a:r>
          </a:p>
        </p:txBody>
      </p:sp>
      <p:pic>
        <p:nvPicPr>
          <p:cNvPr id="33" name="Grafik 32">
            <a:extLst>
              <a:ext uri="{FF2B5EF4-FFF2-40B4-BE49-F238E27FC236}">
                <a16:creationId xmlns:a16="http://schemas.microsoft.com/office/drawing/2014/main" id="{3B178F83-280A-0FA0-A30F-29150D5C58C2}"/>
              </a:ext>
            </a:extLst>
          </p:cNvPr>
          <p:cNvPicPr>
            <a:picLocks noChangeAspect="1"/>
          </p:cNvPicPr>
          <p:nvPr/>
        </p:nvPicPr>
        <p:blipFill>
          <a:blip r:embed="rId2"/>
          <a:stretch>
            <a:fillRect/>
          </a:stretch>
        </p:blipFill>
        <p:spPr>
          <a:xfrm>
            <a:off x="29341641" y="11460130"/>
            <a:ext cx="4939601" cy="4939601"/>
          </a:xfrm>
          <a:prstGeom prst="rect">
            <a:avLst/>
          </a:prstGeom>
        </p:spPr>
      </p:pic>
      <p:sp>
        <p:nvSpPr>
          <p:cNvPr id="35" name="Textfeld 34">
            <a:extLst>
              <a:ext uri="{FF2B5EF4-FFF2-40B4-BE49-F238E27FC236}">
                <a16:creationId xmlns:a16="http://schemas.microsoft.com/office/drawing/2014/main" id="{A4541BDF-5CEC-3FF3-38CA-4AB61C58D28B}"/>
              </a:ext>
            </a:extLst>
          </p:cNvPr>
          <p:cNvSpPr txBox="1"/>
          <p:nvPr/>
        </p:nvSpPr>
        <p:spPr>
          <a:xfrm>
            <a:off x="35804587" y="13866550"/>
            <a:ext cx="4336732" cy="2064668"/>
          </a:xfrm>
          <a:prstGeom prst="rect">
            <a:avLst/>
          </a:prstGeom>
          <a:noFill/>
        </p:spPr>
        <p:txBody>
          <a:bodyPr wrap="square" lIns="0" tIns="0" rIns="0" bIns="0" rtlCol="0">
            <a:spAutoFit/>
          </a:bodyPr>
          <a:lstStyle/>
          <a:p>
            <a:r>
              <a:rPr lang="de-CH" sz="2200" b="1">
                <a:solidFill>
                  <a:srgbClr val="000000"/>
                </a:solidFill>
                <a:latin typeface="Arial" panose="020B0604020202020204" pitchFamily="34" charset="0"/>
              </a:rPr>
              <a:t>A</a:t>
            </a:r>
            <a:r>
              <a:rPr lang="de-CH" sz="2200">
                <a:solidFill>
                  <a:srgbClr val="000000"/>
                </a:solidFill>
                <a:latin typeface="Arial" panose="020B0604020202020204" pitchFamily="34" charset="0"/>
              </a:rPr>
              <a:t> ximi, to beris dit: 24%</a:t>
            </a:r>
          </a:p>
          <a:p>
            <a:r>
              <a:rPr lang="de-CH" sz="2200" b="1">
                <a:solidFill>
                  <a:srgbClr val="000000"/>
                </a:solidFill>
                <a:latin typeface="Arial" panose="020B0604020202020204" pitchFamily="34" charset="0"/>
              </a:rPr>
              <a:t>B</a:t>
            </a:r>
            <a:r>
              <a:rPr lang="de-CH" sz="2200">
                <a:solidFill>
                  <a:srgbClr val="000000"/>
                </a:solidFill>
                <a:latin typeface="Arial" panose="020B0604020202020204" pitchFamily="34" charset="0"/>
              </a:rPr>
              <a:t> eris dit, oditiam velestis: 24%</a:t>
            </a:r>
          </a:p>
          <a:p>
            <a:r>
              <a:rPr lang="de-CH" sz="2200" b="1">
                <a:solidFill>
                  <a:srgbClr val="000000"/>
                </a:solidFill>
                <a:latin typeface="Arial" panose="020B0604020202020204" pitchFamily="34" charset="0"/>
              </a:rPr>
              <a:t>C</a:t>
            </a:r>
            <a:r>
              <a:rPr lang="de-CH" sz="2200">
                <a:solidFill>
                  <a:srgbClr val="000000"/>
                </a:solidFill>
                <a:latin typeface="Arial" panose="020B0604020202020204" pitchFamily="34" charset="0"/>
              </a:rPr>
              <a:t> o beris dit: 11%</a:t>
            </a:r>
          </a:p>
          <a:p>
            <a:r>
              <a:rPr lang="de-CH" sz="2200" b="1">
                <a:solidFill>
                  <a:srgbClr val="000000"/>
                </a:solidFill>
                <a:latin typeface="Arial" panose="020B0604020202020204" pitchFamily="34" charset="0"/>
              </a:rPr>
              <a:t>D</a:t>
            </a:r>
            <a:r>
              <a:rPr lang="de-CH" sz="2200">
                <a:solidFill>
                  <a:srgbClr val="000000"/>
                </a:solidFill>
                <a:latin typeface="Arial" panose="020B0604020202020204" pitchFamily="34" charset="0"/>
              </a:rPr>
              <a:t> ximi, to beris dit: 11%</a:t>
            </a:r>
          </a:p>
          <a:p>
            <a:pPr>
              <a:lnSpc>
                <a:spcPts val="2900"/>
              </a:lnSpc>
            </a:pPr>
            <a:r>
              <a:rPr lang="de-CH" sz="2200" b="1">
                <a:solidFill>
                  <a:srgbClr val="000000"/>
                </a:solidFill>
                <a:latin typeface="Arial" panose="020B0604020202020204" pitchFamily="34" charset="0"/>
              </a:rPr>
              <a:t>E</a:t>
            </a:r>
            <a:r>
              <a:rPr lang="de-CH" sz="2200">
                <a:solidFill>
                  <a:srgbClr val="000000"/>
                </a:solidFill>
                <a:latin typeface="Arial" panose="020B0604020202020204" pitchFamily="34" charset="0"/>
              </a:rPr>
              <a:t> ximi, to beris dit: 19%</a:t>
            </a:r>
          </a:p>
          <a:p>
            <a:r>
              <a:rPr lang="de-CH" sz="2200" b="1">
                <a:solidFill>
                  <a:srgbClr val="000000"/>
                </a:solidFill>
                <a:latin typeface="Arial" panose="020B0604020202020204" pitchFamily="34" charset="0"/>
              </a:rPr>
              <a:t>F</a:t>
            </a:r>
            <a:r>
              <a:rPr lang="de-CH" sz="2200">
                <a:solidFill>
                  <a:srgbClr val="000000"/>
                </a:solidFill>
                <a:latin typeface="Arial" panose="020B0604020202020204" pitchFamily="34" charset="0"/>
              </a:rPr>
              <a:t> eris dit, oditiam velestis: 11%</a:t>
            </a:r>
          </a:p>
        </p:txBody>
      </p:sp>
      <p:sp>
        <p:nvSpPr>
          <p:cNvPr id="39" name="Textfeld 38">
            <a:extLst>
              <a:ext uri="{FF2B5EF4-FFF2-40B4-BE49-F238E27FC236}">
                <a16:creationId xmlns:a16="http://schemas.microsoft.com/office/drawing/2014/main" id="{1D218992-1D10-3C2C-6290-D4F625ACEAE3}"/>
              </a:ext>
            </a:extLst>
          </p:cNvPr>
          <p:cNvSpPr txBox="1"/>
          <p:nvPr/>
        </p:nvSpPr>
        <p:spPr>
          <a:xfrm>
            <a:off x="33699434" y="11838370"/>
            <a:ext cx="351378" cy="369332"/>
          </a:xfrm>
          <a:prstGeom prst="rect">
            <a:avLst/>
          </a:prstGeom>
          <a:noFill/>
        </p:spPr>
        <p:txBody>
          <a:bodyPr wrap="none" rtlCol="0">
            <a:spAutoFit/>
          </a:bodyPr>
          <a:lstStyle/>
          <a:p>
            <a:r>
              <a:rPr lang="de-CH" b="1">
                <a:solidFill>
                  <a:srgbClr val="000000"/>
                </a:solidFill>
                <a:latin typeface="Arial" panose="020B0604020202020204" pitchFamily="34" charset="0"/>
              </a:rPr>
              <a:t>A</a:t>
            </a:r>
            <a:endParaRPr lang="de-CH">
              <a:solidFill>
                <a:srgbClr val="000000"/>
              </a:solidFill>
              <a:latin typeface="Arial" panose="020B0604020202020204" pitchFamily="34" charset="0"/>
            </a:endParaRPr>
          </a:p>
        </p:txBody>
      </p:sp>
      <p:sp>
        <p:nvSpPr>
          <p:cNvPr id="40" name="Textfeld 39">
            <a:extLst>
              <a:ext uri="{FF2B5EF4-FFF2-40B4-BE49-F238E27FC236}">
                <a16:creationId xmlns:a16="http://schemas.microsoft.com/office/drawing/2014/main" id="{13552E98-781D-5057-5051-976FCFAE0DEB}"/>
              </a:ext>
            </a:extLst>
          </p:cNvPr>
          <p:cNvSpPr txBox="1"/>
          <p:nvPr/>
        </p:nvSpPr>
        <p:spPr>
          <a:xfrm>
            <a:off x="33646078" y="15775561"/>
            <a:ext cx="351378" cy="369332"/>
          </a:xfrm>
          <a:prstGeom prst="rect">
            <a:avLst/>
          </a:prstGeom>
          <a:noFill/>
        </p:spPr>
        <p:txBody>
          <a:bodyPr wrap="none" rtlCol="0">
            <a:spAutoFit/>
          </a:bodyPr>
          <a:lstStyle/>
          <a:p>
            <a:r>
              <a:rPr lang="de-CH" b="1">
                <a:solidFill>
                  <a:srgbClr val="000000"/>
                </a:solidFill>
                <a:latin typeface="Arial" panose="020B0604020202020204" pitchFamily="34" charset="0"/>
              </a:rPr>
              <a:t>B</a:t>
            </a:r>
            <a:endParaRPr lang="de-CH">
              <a:solidFill>
                <a:srgbClr val="000000"/>
              </a:solidFill>
              <a:latin typeface="Arial" panose="020B0604020202020204" pitchFamily="34" charset="0"/>
            </a:endParaRPr>
          </a:p>
        </p:txBody>
      </p:sp>
      <p:sp>
        <p:nvSpPr>
          <p:cNvPr id="41" name="Textfeld 40">
            <a:extLst>
              <a:ext uri="{FF2B5EF4-FFF2-40B4-BE49-F238E27FC236}">
                <a16:creationId xmlns:a16="http://schemas.microsoft.com/office/drawing/2014/main" id="{0ECB0EC1-F5DC-D637-AAA0-AA7C97C4BD93}"/>
              </a:ext>
            </a:extLst>
          </p:cNvPr>
          <p:cNvSpPr txBox="1"/>
          <p:nvPr/>
        </p:nvSpPr>
        <p:spPr>
          <a:xfrm>
            <a:off x="31070268" y="16529420"/>
            <a:ext cx="351378" cy="369332"/>
          </a:xfrm>
          <a:prstGeom prst="rect">
            <a:avLst/>
          </a:prstGeom>
          <a:noFill/>
        </p:spPr>
        <p:txBody>
          <a:bodyPr wrap="none" rtlCol="0">
            <a:spAutoFit/>
          </a:bodyPr>
          <a:lstStyle/>
          <a:p>
            <a:r>
              <a:rPr lang="de-CH" b="1">
                <a:solidFill>
                  <a:srgbClr val="000000"/>
                </a:solidFill>
                <a:latin typeface="Arial" panose="020B0604020202020204" pitchFamily="34" charset="0"/>
              </a:rPr>
              <a:t>C</a:t>
            </a:r>
            <a:endParaRPr lang="de-CH">
              <a:solidFill>
                <a:srgbClr val="000000"/>
              </a:solidFill>
              <a:latin typeface="Arial" panose="020B0604020202020204" pitchFamily="34" charset="0"/>
            </a:endParaRPr>
          </a:p>
        </p:txBody>
      </p:sp>
      <p:sp>
        <p:nvSpPr>
          <p:cNvPr id="42" name="Textfeld 41">
            <a:extLst>
              <a:ext uri="{FF2B5EF4-FFF2-40B4-BE49-F238E27FC236}">
                <a16:creationId xmlns:a16="http://schemas.microsoft.com/office/drawing/2014/main" id="{EE3CD3A2-BEA9-2A15-A26E-FBCA48462AE6}"/>
              </a:ext>
            </a:extLst>
          </p:cNvPr>
          <p:cNvSpPr txBox="1"/>
          <p:nvPr/>
        </p:nvSpPr>
        <p:spPr>
          <a:xfrm>
            <a:off x="29341639" y="15479621"/>
            <a:ext cx="351378" cy="369332"/>
          </a:xfrm>
          <a:prstGeom prst="rect">
            <a:avLst/>
          </a:prstGeom>
          <a:noFill/>
        </p:spPr>
        <p:txBody>
          <a:bodyPr wrap="none" rtlCol="0">
            <a:spAutoFit/>
          </a:bodyPr>
          <a:lstStyle/>
          <a:p>
            <a:r>
              <a:rPr lang="de-CH" b="1">
                <a:solidFill>
                  <a:srgbClr val="000000"/>
                </a:solidFill>
                <a:latin typeface="Arial" panose="020B0604020202020204" pitchFamily="34" charset="0"/>
              </a:rPr>
              <a:t>D</a:t>
            </a:r>
            <a:endParaRPr lang="de-CH">
              <a:solidFill>
                <a:srgbClr val="000000"/>
              </a:solidFill>
              <a:latin typeface="Arial" panose="020B0604020202020204" pitchFamily="34" charset="0"/>
            </a:endParaRPr>
          </a:p>
        </p:txBody>
      </p:sp>
      <p:sp>
        <p:nvSpPr>
          <p:cNvPr id="43" name="Textfeld 42">
            <a:extLst>
              <a:ext uri="{FF2B5EF4-FFF2-40B4-BE49-F238E27FC236}">
                <a16:creationId xmlns:a16="http://schemas.microsoft.com/office/drawing/2014/main" id="{94B33C1C-F914-5DD6-E7CA-63D65232BBC8}"/>
              </a:ext>
            </a:extLst>
          </p:cNvPr>
          <p:cNvSpPr txBox="1"/>
          <p:nvPr/>
        </p:nvSpPr>
        <p:spPr>
          <a:xfrm>
            <a:off x="28968205" y="12930505"/>
            <a:ext cx="351378" cy="369332"/>
          </a:xfrm>
          <a:prstGeom prst="rect">
            <a:avLst/>
          </a:prstGeom>
          <a:noFill/>
        </p:spPr>
        <p:txBody>
          <a:bodyPr wrap="none" rtlCol="0">
            <a:spAutoFit/>
          </a:bodyPr>
          <a:lstStyle/>
          <a:p>
            <a:r>
              <a:rPr lang="de-CH" b="1">
                <a:solidFill>
                  <a:srgbClr val="000000"/>
                </a:solidFill>
                <a:latin typeface="Arial" panose="020B0604020202020204" pitchFamily="34" charset="0"/>
              </a:rPr>
              <a:t>E</a:t>
            </a:r>
            <a:endParaRPr lang="de-CH">
              <a:solidFill>
                <a:srgbClr val="000000"/>
              </a:solidFill>
              <a:latin typeface="Arial" panose="020B0604020202020204" pitchFamily="34" charset="0"/>
            </a:endParaRPr>
          </a:p>
        </p:txBody>
      </p:sp>
      <p:sp>
        <p:nvSpPr>
          <p:cNvPr id="44" name="Textfeld 43">
            <a:extLst>
              <a:ext uri="{FF2B5EF4-FFF2-40B4-BE49-F238E27FC236}">
                <a16:creationId xmlns:a16="http://schemas.microsoft.com/office/drawing/2014/main" id="{888FEAF0-7830-8015-122D-4A97A625B064}"/>
              </a:ext>
            </a:extLst>
          </p:cNvPr>
          <p:cNvSpPr txBox="1"/>
          <p:nvPr/>
        </p:nvSpPr>
        <p:spPr>
          <a:xfrm>
            <a:off x="30540939" y="11204640"/>
            <a:ext cx="325730" cy="369332"/>
          </a:xfrm>
          <a:prstGeom prst="rect">
            <a:avLst/>
          </a:prstGeom>
          <a:noFill/>
        </p:spPr>
        <p:txBody>
          <a:bodyPr wrap="none" rtlCol="0">
            <a:spAutoFit/>
          </a:bodyPr>
          <a:lstStyle/>
          <a:p>
            <a:r>
              <a:rPr lang="de-CH" b="1">
                <a:solidFill>
                  <a:srgbClr val="000000"/>
                </a:solidFill>
                <a:latin typeface="Arial" panose="020B0604020202020204" pitchFamily="34" charset="0"/>
              </a:rPr>
              <a:t>F</a:t>
            </a:r>
            <a:endParaRPr lang="de-CH">
              <a:solidFill>
                <a:srgbClr val="000000"/>
              </a:solidFill>
              <a:latin typeface="Arial" panose="020B0604020202020204" pitchFamily="34" charset="0"/>
            </a:endParaRPr>
          </a:p>
        </p:txBody>
      </p:sp>
      <p:sp>
        <p:nvSpPr>
          <p:cNvPr id="62" name="Textfeld 61">
            <a:extLst>
              <a:ext uri="{FF2B5EF4-FFF2-40B4-BE49-F238E27FC236}">
                <a16:creationId xmlns:a16="http://schemas.microsoft.com/office/drawing/2014/main" id="{0682EAC1-3D2D-2C5A-AD70-BAF8EE0F1CDC}"/>
              </a:ext>
            </a:extLst>
          </p:cNvPr>
          <p:cNvSpPr txBox="1"/>
          <p:nvPr/>
        </p:nvSpPr>
        <p:spPr>
          <a:xfrm>
            <a:off x="15151410" y="18523157"/>
            <a:ext cx="12527999" cy="1458797"/>
          </a:xfrm>
          <a:prstGeom prst="rect">
            <a:avLst/>
          </a:prstGeom>
          <a:noFill/>
        </p:spPr>
        <p:txBody>
          <a:bodyPr wrap="square" lIns="0" tIns="0" rIns="0" bIns="0">
            <a:spAutoFit/>
          </a:bodyPr>
          <a:lstStyle/>
          <a:p>
            <a:pPr marR="16510">
              <a:lnSpc>
                <a:spcPts val="2900"/>
              </a:lnSpc>
              <a:spcBef>
                <a:spcPts val="5"/>
              </a:spcBef>
              <a:spcAft>
                <a:spcPts val="1000"/>
              </a:spcAft>
            </a:pPr>
            <a:r>
              <a:rPr lang="de-DE" sz="2200" b="1" dirty="0">
                <a:solidFill>
                  <a:srgbClr val="000000"/>
                </a:solidFill>
                <a:latin typeface="Arial" panose="020B0604020202020204" pitchFamily="34" charset="0"/>
                <a:cs typeface="Arial" panose="020B0604020202020204" pitchFamily="34" charset="0"/>
              </a:rPr>
              <a:t>Abb. 2: </a:t>
            </a:r>
            <a:r>
              <a:rPr lang="de-DE" sz="2200" dirty="0">
                <a:solidFill>
                  <a:srgbClr val="000000"/>
                </a:solidFill>
                <a:latin typeface="Arial" panose="020B0604020202020204" pitchFamily="34" charset="0"/>
                <a:cs typeface="Arial" panose="020B0604020202020204" pitchFamily="34" charset="0"/>
              </a:rPr>
              <a:t>Alles, was von ihrem Ursprung noch übrig wäre, sei das Wort "und" und das Blindtextchen solle umkehren und wieder in sein eigenes, sicheres Land zurückkehren. Doch alles Gutzureden konnte es nicht überzeugen und so dauerte es nicht lange, bis ihm ein paar heimtückische Werbetexter auflauerten.</a:t>
            </a:r>
            <a:endParaRPr lang="de-DE" sz="2200">
              <a:solidFill>
                <a:srgbClr val="000000"/>
              </a:solidFill>
              <a:latin typeface="Arial" panose="020B0604020202020204" pitchFamily="34" charset="0"/>
              <a:cs typeface="Arial" panose="020B0604020202020204" pitchFamily="34" charset="0"/>
            </a:endParaRPr>
          </a:p>
        </p:txBody>
      </p:sp>
      <p:pic>
        <p:nvPicPr>
          <p:cNvPr id="67" name="Grafik 66">
            <a:extLst>
              <a:ext uri="{FF2B5EF4-FFF2-40B4-BE49-F238E27FC236}">
                <a16:creationId xmlns:a16="http://schemas.microsoft.com/office/drawing/2014/main" id="{B1250C85-C33A-282A-04E0-EC59A8BED5B1}"/>
              </a:ext>
            </a:extLst>
          </p:cNvPr>
          <p:cNvPicPr>
            <a:picLocks noChangeAspect="1"/>
          </p:cNvPicPr>
          <p:nvPr/>
        </p:nvPicPr>
        <p:blipFill rotWithShape="1">
          <a:blip r:embed="rId3"/>
          <a:srcRect b="8538"/>
          <a:stretch/>
        </p:blipFill>
        <p:spPr>
          <a:xfrm>
            <a:off x="15138951" y="20930770"/>
            <a:ext cx="12527999" cy="6417805"/>
          </a:xfrm>
          <a:prstGeom prst="rect">
            <a:avLst/>
          </a:prstGeom>
        </p:spPr>
      </p:pic>
      <p:sp>
        <p:nvSpPr>
          <p:cNvPr id="8" name="Textfeld 7">
            <a:extLst>
              <a:ext uri="{FF2B5EF4-FFF2-40B4-BE49-F238E27FC236}">
                <a16:creationId xmlns:a16="http://schemas.microsoft.com/office/drawing/2014/main" id="{107F26B3-C07C-0611-C161-2485EA6CBABA}"/>
              </a:ext>
            </a:extLst>
          </p:cNvPr>
          <p:cNvSpPr txBox="1"/>
          <p:nvPr/>
        </p:nvSpPr>
        <p:spPr>
          <a:xfrm>
            <a:off x="1412419" y="10898510"/>
            <a:ext cx="12527999" cy="2657651"/>
          </a:xfrm>
          <a:prstGeom prst="rect">
            <a:avLst/>
          </a:prstGeom>
          <a:noFill/>
        </p:spPr>
        <p:txBody>
          <a:bodyPr wrap="square" lIns="0" tIns="0" rIns="0" bIns="0" rtlCol="0">
            <a:spAutoFit/>
          </a:bodyPr>
          <a:lstStyle/>
          <a:p>
            <a:pPr>
              <a:lnSpc>
                <a:spcPts val="4200"/>
              </a:lnSpc>
            </a:pPr>
            <a:r>
              <a:rPr lang="de-DE" sz="3200" b="1" dirty="0">
                <a:solidFill>
                  <a:schemeClr val="bg2">
                    <a:lumMod val="10000"/>
                  </a:schemeClr>
                </a:solidFill>
                <a:latin typeface="Arial" panose="020B0604020202020204" pitchFamily="34" charset="0"/>
                <a:cs typeface="Arial" panose="020B0604020202020204" pitchFamily="34" charset="0"/>
              </a:rPr>
              <a:t>Weit hinten, hinter den Wortbergen, fern der Länder Vokalien und Konsonantien leben die Blindtexte. Abgeschieden wohnen sie in Buchstabhausen an der Küste des Semantik, eines großen Sprachozeans</a:t>
            </a:r>
            <a:r>
              <a:rPr lang="de-DE" sz="3200" b="1" baseline="30000" dirty="0">
                <a:solidFill>
                  <a:schemeClr val="bg2">
                    <a:lumMod val="10000"/>
                  </a:schemeClr>
                </a:solidFill>
                <a:latin typeface="Arial" panose="020B0604020202020204" pitchFamily="34" charset="0"/>
                <a:cs typeface="Arial" panose="020B0604020202020204" pitchFamily="34" charset="0"/>
              </a:rPr>
              <a:t>1</a:t>
            </a:r>
            <a:r>
              <a:rPr lang="de-DE" sz="3200" b="1" dirty="0">
                <a:solidFill>
                  <a:schemeClr val="bg2">
                    <a:lumMod val="10000"/>
                  </a:schemeClr>
                </a:solidFill>
                <a:latin typeface="Arial" panose="020B0604020202020204" pitchFamily="34" charset="0"/>
                <a:cs typeface="Arial" panose="020B0604020202020204" pitchFamily="34" charset="0"/>
              </a:rPr>
              <a:t>. Ein kleines Bächlein namens Duden fließt durch ihren Ort und versorgt sie mit den nötigen Regelialien. </a:t>
            </a:r>
          </a:p>
        </p:txBody>
      </p:sp>
      <p:sp>
        <p:nvSpPr>
          <p:cNvPr id="10" name="Textfeld 9">
            <a:extLst>
              <a:ext uri="{FF2B5EF4-FFF2-40B4-BE49-F238E27FC236}">
                <a16:creationId xmlns:a16="http://schemas.microsoft.com/office/drawing/2014/main" id="{B32A97A5-9C8F-3143-5148-EE67D6CB44C7}"/>
              </a:ext>
            </a:extLst>
          </p:cNvPr>
          <p:cNvSpPr txBox="1"/>
          <p:nvPr/>
        </p:nvSpPr>
        <p:spPr>
          <a:xfrm>
            <a:off x="1448420" y="9798134"/>
            <a:ext cx="8698057" cy="677108"/>
          </a:xfrm>
          <a:prstGeom prst="rect">
            <a:avLst/>
          </a:prstGeom>
          <a:noFill/>
        </p:spPr>
        <p:txBody>
          <a:bodyPr wrap="square" lIns="0" tIns="0" rIns="0" bIns="0" rtlCol="0">
            <a:spAutoFit/>
          </a:bodyPr>
          <a:lstStyle/>
          <a:p>
            <a:pPr algn="just"/>
            <a:r>
              <a:rPr lang="de-DE" sz="4400" b="1" spc="100" dirty="0">
                <a:solidFill>
                  <a:srgbClr val="000000"/>
                </a:solidFill>
                <a:latin typeface="Arial" panose="020B0604020202020204" pitchFamily="34" charset="0"/>
                <a:cs typeface="Arial" panose="020B0604020202020204" pitchFamily="34" charset="0"/>
              </a:rPr>
              <a:t>1. Einleitung / Hintergrund</a:t>
            </a:r>
          </a:p>
        </p:txBody>
      </p:sp>
      <p:sp>
        <p:nvSpPr>
          <p:cNvPr id="2" name="Textfeld 1">
            <a:extLst>
              <a:ext uri="{FF2B5EF4-FFF2-40B4-BE49-F238E27FC236}">
                <a16:creationId xmlns:a16="http://schemas.microsoft.com/office/drawing/2014/main" id="{68F79A1E-B755-CCC1-D7F5-063CE40F23B4}"/>
              </a:ext>
            </a:extLst>
          </p:cNvPr>
          <p:cNvSpPr txBox="1"/>
          <p:nvPr/>
        </p:nvSpPr>
        <p:spPr>
          <a:xfrm>
            <a:off x="1421363" y="24823983"/>
            <a:ext cx="12527999" cy="3729034"/>
          </a:xfrm>
          <a:prstGeom prst="rect">
            <a:avLst/>
          </a:prstGeom>
          <a:noFill/>
        </p:spPr>
        <p:txBody>
          <a:bodyPr wrap="square" lIns="0" tIns="0" rIns="0" bIns="0" rtlCol="0">
            <a:spAutoFit/>
          </a:bodyPr>
          <a:lstStyle/>
          <a:p>
            <a:pPr marL="457200" indent="-457200">
              <a:lnSpc>
                <a:spcPts val="4200"/>
              </a:lnSpc>
              <a:buFont typeface="Symbol" pitchFamily="2" charset="2"/>
              <a:buChar char="-"/>
            </a:pPr>
            <a:r>
              <a:rPr lang="de-DE" sz="3200" dirty="0">
                <a:solidFill>
                  <a:schemeClr val="bg2">
                    <a:lumMod val="10000"/>
                  </a:schemeClr>
                </a:solidFill>
                <a:latin typeface="Arial" panose="020B0604020202020204" pitchFamily="34" charset="0"/>
                <a:cs typeface="Arial" panose="020B0604020202020204" pitchFamily="34" charset="0"/>
              </a:rPr>
              <a:t>Eines Tages aber beschloß eine kleine Zeile Blindtext, ihr Name war Lorem Ipsum</a:t>
            </a:r>
            <a:r>
              <a:rPr lang="de-DE" sz="3200" baseline="30000" dirty="0">
                <a:solidFill>
                  <a:schemeClr val="bg2">
                    <a:lumMod val="10000"/>
                  </a:schemeClr>
                </a:solidFill>
                <a:latin typeface="Arial" panose="020B0604020202020204" pitchFamily="34" charset="0"/>
                <a:cs typeface="Arial" panose="020B0604020202020204" pitchFamily="34" charset="0"/>
              </a:rPr>
              <a:t>2</a:t>
            </a:r>
            <a:r>
              <a:rPr lang="de-DE" sz="3200" dirty="0">
                <a:solidFill>
                  <a:schemeClr val="bg2">
                    <a:lumMod val="10000"/>
                  </a:schemeClr>
                </a:solidFill>
                <a:latin typeface="Arial" panose="020B0604020202020204" pitchFamily="34" charset="0"/>
                <a:cs typeface="Arial" panose="020B0604020202020204" pitchFamily="34" charset="0"/>
              </a:rPr>
              <a:t>, hinaus zu gehen in die weite Grammatik. </a:t>
            </a:r>
          </a:p>
          <a:p>
            <a:pPr marL="457200" indent="-457200">
              <a:lnSpc>
                <a:spcPts val="4200"/>
              </a:lnSpc>
              <a:buFont typeface="Symbol" pitchFamily="2" charset="2"/>
              <a:buChar char="-"/>
            </a:pPr>
            <a:r>
              <a:rPr lang="de-DE" sz="3200" dirty="0">
                <a:solidFill>
                  <a:schemeClr val="bg2">
                    <a:lumMod val="10000"/>
                  </a:schemeClr>
                </a:solidFill>
                <a:latin typeface="Arial" panose="020B0604020202020204" pitchFamily="34" charset="0"/>
                <a:cs typeface="Arial" panose="020B0604020202020204" pitchFamily="34" charset="0"/>
              </a:rPr>
              <a:t>Der große Oxmox riet ihr davon ab, da es dort wimmele von bösen Kommata, wilden Fragezeichen und hinterhältigen Semikoli, doch das Blindtextchen ließ sich nicht beirren. </a:t>
            </a:r>
          </a:p>
          <a:p>
            <a:pPr marL="457200" indent="-457200">
              <a:lnSpc>
                <a:spcPts val="4200"/>
              </a:lnSpc>
              <a:buFont typeface="Symbol" pitchFamily="2" charset="2"/>
              <a:buChar char="-"/>
            </a:pPr>
            <a:r>
              <a:rPr lang="de-DE" sz="3200" dirty="0">
                <a:solidFill>
                  <a:schemeClr val="bg2">
                    <a:lumMod val="10000"/>
                  </a:schemeClr>
                </a:solidFill>
                <a:latin typeface="Arial" panose="020B0604020202020204" pitchFamily="34" charset="0"/>
                <a:cs typeface="Arial" panose="020B0604020202020204" pitchFamily="34" charset="0"/>
              </a:rPr>
              <a:t>Es packte seine sieben Versalien, schob sich sein Initial in den Gürtel und machte sich auf den Weg. </a:t>
            </a:r>
          </a:p>
        </p:txBody>
      </p:sp>
      <p:sp>
        <p:nvSpPr>
          <p:cNvPr id="3" name="Textfeld 2">
            <a:extLst>
              <a:ext uri="{FF2B5EF4-FFF2-40B4-BE49-F238E27FC236}">
                <a16:creationId xmlns:a16="http://schemas.microsoft.com/office/drawing/2014/main" id="{E6305D94-24F0-730F-236C-85EE48006C04}"/>
              </a:ext>
            </a:extLst>
          </p:cNvPr>
          <p:cNvSpPr txBox="1"/>
          <p:nvPr/>
        </p:nvSpPr>
        <p:spPr>
          <a:xfrm>
            <a:off x="1448420" y="23729569"/>
            <a:ext cx="8698057" cy="677108"/>
          </a:xfrm>
          <a:prstGeom prst="rect">
            <a:avLst/>
          </a:prstGeom>
          <a:noFill/>
        </p:spPr>
        <p:txBody>
          <a:bodyPr wrap="square" lIns="0" tIns="0" rIns="0" bIns="0" rtlCol="0">
            <a:spAutoFit/>
          </a:bodyPr>
          <a:lstStyle/>
          <a:p>
            <a:pPr algn="just"/>
            <a:r>
              <a:rPr lang="de-DE" sz="4400" b="1" spc="100" dirty="0">
                <a:solidFill>
                  <a:srgbClr val="000000"/>
                </a:solidFill>
                <a:latin typeface="Arial" panose="020B0604020202020204" pitchFamily="34" charset="0"/>
                <a:cs typeface="Arial" panose="020B0604020202020204" pitchFamily="34" charset="0"/>
              </a:rPr>
              <a:t>2. Gegenstand / Material</a:t>
            </a:r>
          </a:p>
        </p:txBody>
      </p:sp>
      <p:pic>
        <p:nvPicPr>
          <p:cNvPr id="65" name="Grafik 64">
            <a:extLst>
              <a:ext uri="{FF2B5EF4-FFF2-40B4-BE49-F238E27FC236}">
                <a16:creationId xmlns:a16="http://schemas.microsoft.com/office/drawing/2014/main" id="{789D8A87-09F5-CB34-9BB1-56B8D04E3CE5}"/>
              </a:ext>
            </a:extLst>
          </p:cNvPr>
          <p:cNvPicPr>
            <a:picLocks noChangeAspect="1"/>
          </p:cNvPicPr>
          <p:nvPr/>
        </p:nvPicPr>
        <p:blipFill rotWithShape="1">
          <a:blip r:embed="rId4"/>
          <a:srcRect t="17786"/>
          <a:stretch/>
        </p:blipFill>
        <p:spPr>
          <a:xfrm>
            <a:off x="1448420" y="14112020"/>
            <a:ext cx="12527999" cy="6866475"/>
          </a:xfrm>
          <a:prstGeom prst="rect">
            <a:avLst/>
          </a:prstGeom>
        </p:spPr>
      </p:pic>
      <p:sp>
        <p:nvSpPr>
          <p:cNvPr id="68" name="Textfeld 67">
            <a:extLst>
              <a:ext uri="{FF2B5EF4-FFF2-40B4-BE49-F238E27FC236}">
                <a16:creationId xmlns:a16="http://schemas.microsoft.com/office/drawing/2014/main" id="{A3255267-2D9D-DFF2-5BB3-58C022D609E6}"/>
              </a:ext>
            </a:extLst>
          </p:cNvPr>
          <p:cNvSpPr txBox="1"/>
          <p:nvPr/>
        </p:nvSpPr>
        <p:spPr>
          <a:xfrm>
            <a:off x="1448420" y="21482271"/>
            <a:ext cx="12600000" cy="1458797"/>
          </a:xfrm>
          <a:prstGeom prst="rect">
            <a:avLst/>
          </a:prstGeom>
          <a:noFill/>
        </p:spPr>
        <p:txBody>
          <a:bodyPr wrap="square" lIns="0" tIns="0" rIns="0" bIns="0">
            <a:spAutoFit/>
          </a:bodyPr>
          <a:lstStyle/>
          <a:p>
            <a:pPr marR="16510">
              <a:lnSpc>
                <a:spcPts val="2900"/>
              </a:lnSpc>
              <a:spcBef>
                <a:spcPts val="5"/>
              </a:spcBef>
              <a:spcAft>
                <a:spcPts val="1000"/>
              </a:spcAft>
            </a:pPr>
            <a:r>
              <a:rPr lang="de-DE" sz="2200" b="1" dirty="0">
                <a:solidFill>
                  <a:srgbClr val="000000"/>
                </a:solidFill>
                <a:latin typeface="Arial" panose="020B0604020202020204" pitchFamily="34" charset="0"/>
                <a:cs typeface="Arial" panose="020B0604020202020204" pitchFamily="34" charset="0"/>
              </a:rPr>
              <a:t>Abb. 1: </a:t>
            </a:r>
            <a:r>
              <a:rPr lang="de-DE" sz="2200" dirty="0">
                <a:solidFill>
                  <a:srgbClr val="000000"/>
                </a:solidFill>
                <a:latin typeface="Arial" panose="020B0604020202020204" pitchFamily="34" charset="0"/>
                <a:cs typeface="Arial" panose="020B0604020202020204" pitchFamily="34" charset="0"/>
              </a:rPr>
              <a:t>Alles, was von ihrem Ursprung noch übrig wäre, sei das Wort "und" und das Blindtextchen solle umkehren und wieder in sein eigenes, sicheres Land zurückkehren. Doch alles Gutzureden konnte es nicht überzeugen und so dauerte es nicht lange, bis ihm ein paar heimtückische Werbetexter auflauerten.</a:t>
            </a:r>
            <a:endParaRPr lang="de-DE" sz="2200">
              <a:solidFill>
                <a:srgbClr val="000000"/>
              </a:solidFill>
              <a:latin typeface="Arial" panose="020B0604020202020204" pitchFamily="34" charset="0"/>
              <a:cs typeface="Arial" panose="020B0604020202020204" pitchFamily="34" charset="0"/>
            </a:endParaRPr>
          </a:p>
        </p:txBody>
      </p:sp>
      <p:sp>
        <p:nvSpPr>
          <p:cNvPr id="69" name="Textfeld 68">
            <a:extLst>
              <a:ext uri="{FF2B5EF4-FFF2-40B4-BE49-F238E27FC236}">
                <a16:creationId xmlns:a16="http://schemas.microsoft.com/office/drawing/2014/main" id="{065C2EFA-4CF8-2E22-31F2-E6DEF2112C35}"/>
              </a:ext>
            </a:extLst>
          </p:cNvPr>
          <p:cNvSpPr txBox="1"/>
          <p:nvPr/>
        </p:nvSpPr>
        <p:spPr>
          <a:xfrm>
            <a:off x="15165354" y="27774937"/>
            <a:ext cx="12527999" cy="715004"/>
          </a:xfrm>
          <a:prstGeom prst="rect">
            <a:avLst/>
          </a:prstGeom>
          <a:noFill/>
        </p:spPr>
        <p:txBody>
          <a:bodyPr wrap="square" lIns="0" tIns="0" rIns="0" bIns="0">
            <a:spAutoFit/>
          </a:bodyPr>
          <a:lstStyle/>
          <a:p>
            <a:pPr marR="16510">
              <a:lnSpc>
                <a:spcPts val="2900"/>
              </a:lnSpc>
              <a:spcBef>
                <a:spcPts val="5"/>
              </a:spcBef>
              <a:spcAft>
                <a:spcPts val="1000"/>
              </a:spcAft>
            </a:pPr>
            <a:r>
              <a:rPr lang="de-DE" sz="2200" b="1" dirty="0">
                <a:solidFill>
                  <a:srgbClr val="000000"/>
                </a:solidFill>
                <a:latin typeface="Arial" panose="020B0604020202020204" pitchFamily="34" charset="0"/>
                <a:cs typeface="Arial" panose="020B0604020202020204" pitchFamily="34" charset="0"/>
              </a:rPr>
              <a:t>Abb. 3: </a:t>
            </a:r>
            <a:r>
              <a:rPr lang="de-DE" sz="2200" dirty="0">
                <a:solidFill>
                  <a:srgbClr val="000000"/>
                </a:solidFill>
                <a:latin typeface="Arial" panose="020B0604020202020204" pitchFamily="34" charset="0"/>
                <a:cs typeface="Arial" panose="020B0604020202020204" pitchFamily="34" charset="0"/>
              </a:rPr>
              <a:t>Alles, was von ihrem Ursprung noch übrig wäre, sei das Wort "und" und das Blindtextchen solle umkehren und wieder in sein eigenes, sicheres Land zurückkehren. </a:t>
            </a:r>
            <a:endParaRPr lang="de-DE" sz="2200">
              <a:solidFill>
                <a:srgbClr val="000000"/>
              </a:solidFill>
              <a:latin typeface="Arial" panose="020B0604020202020204" pitchFamily="34" charset="0"/>
              <a:cs typeface="Arial" panose="020B0604020202020204" pitchFamily="34" charset="0"/>
            </a:endParaRPr>
          </a:p>
        </p:txBody>
      </p:sp>
      <p:pic>
        <p:nvPicPr>
          <p:cNvPr id="32" name="Grafik 31">
            <a:extLst>
              <a:ext uri="{FF2B5EF4-FFF2-40B4-BE49-F238E27FC236}">
                <a16:creationId xmlns:a16="http://schemas.microsoft.com/office/drawing/2014/main" id="{3E83D013-5C01-F7DE-B2CC-5CD26C7B4BCE}"/>
              </a:ext>
            </a:extLst>
          </p:cNvPr>
          <p:cNvPicPr>
            <a:picLocks noChangeAspect="1"/>
          </p:cNvPicPr>
          <p:nvPr/>
        </p:nvPicPr>
        <p:blipFill>
          <a:blip r:embed="rId5"/>
          <a:srcRect/>
          <a:stretch/>
        </p:blipFill>
        <p:spPr>
          <a:xfrm>
            <a:off x="1376419" y="854150"/>
            <a:ext cx="6056376" cy="1977591"/>
          </a:xfrm>
          <a:prstGeom prst="rect">
            <a:avLst/>
          </a:prstGeom>
        </p:spPr>
      </p:pic>
      <p:sp>
        <p:nvSpPr>
          <p:cNvPr id="36" name="Rechteck 35">
            <a:extLst>
              <a:ext uri="{FF2B5EF4-FFF2-40B4-BE49-F238E27FC236}">
                <a16:creationId xmlns:a16="http://schemas.microsoft.com/office/drawing/2014/main" id="{F2E0B9B6-866C-69F1-3AA5-C5FEF87C7267}"/>
              </a:ext>
            </a:extLst>
          </p:cNvPr>
          <p:cNvSpPr/>
          <p:nvPr/>
        </p:nvSpPr>
        <p:spPr>
          <a:xfrm>
            <a:off x="15165354" y="14688133"/>
            <a:ext cx="12527999" cy="342319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Picture 36">
            <a:extLst>
              <a:ext uri="{FF2B5EF4-FFF2-40B4-BE49-F238E27FC236}">
                <a16:creationId xmlns:a16="http://schemas.microsoft.com/office/drawing/2014/main" id="{881EDF22-C921-059E-A41A-6E67DEA1D1E2}"/>
              </a:ext>
            </a:extLst>
          </p:cNvPr>
          <p:cNvPicPr>
            <a:picLocks noChangeAspect="1"/>
          </p:cNvPicPr>
          <p:nvPr/>
        </p:nvPicPr>
        <p:blipFill rotWithShape="1">
          <a:blip r:embed="rId6"/>
          <a:srcRect l="17398" t="4144" r="70654" b="52869"/>
          <a:stretch/>
        </p:blipFill>
        <p:spPr>
          <a:xfrm>
            <a:off x="17555102" y="15537250"/>
            <a:ext cx="1710187" cy="1244836"/>
          </a:xfrm>
          <a:prstGeom prst="rect">
            <a:avLst/>
          </a:prstGeom>
        </p:spPr>
      </p:pic>
      <p:sp>
        <p:nvSpPr>
          <p:cNvPr id="38" name="Right Arrow 39">
            <a:extLst>
              <a:ext uri="{FF2B5EF4-FFF2-40B4-BE49-F238E27FC236}">
                <a16:creationId xmlns:a16="http://schemas.microsoft.com/office/drawing/2014/main" id="{D253309F-AA9D-3447-EF1A-5725EB682E14}"/>
              </a:ext>
            </a:extLst>
          </p:cNvPr>
          <p:cNvSpPr/>
          <p:nvPr/>
        </p:nvSpPr>
        <p:spPr>
          <a:xfrm>
            <a:off x="21431906" y="16219808"/>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1" name="Right Arrow 39">
            <a:extLst>
              <a:ext uri="{FF2B5EF4-FFF2-40B4-BE49-F238E27FC236}">
                <a16:creationId xmlns:a16="http://schemas.microsoft.com/office/drawing/2014/main" id="{25AE0442-03B1-34EE-EAD3-59610E645F84}"/>
              </a:ext>
            </a:extLst>
          </p:cNvPr>
          <p:cNvSpPr/>
          <p:nvPr/>
        </p:nvSpPr>
        <p:spPr>
          <a:xfrm>
            <a:off x="19358700" y="16219808"/>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3" name="Right Arrow 39">
            <a:extLst>
              <a:ext uri="{FF2B5EF4-FFF2-40B4-BE49-F238E27FC236}">
                <a16:creationId xmlns:a16="http://schemas.microsoft.com/office/drawing/2014/main" id="{EF640829-ED3B-216E-689C-E0C4BA8E036A}"/>
              </a:ext>
            </a:extLst>
          </p:cNvPr>
          <p:cNvSpPr/>
          <p:nvPr/>
        </p:nvSpPr>
        <p:spPr>
          <a:xfrm>
            <a:off x="16974085" y="16219808"/>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4" name="Right Arrow 39">
            <a:extLst>
              <a:ext uri="{FF2B5EF4-FFF2-40B4-BE49-F238E27FC236}">
                <a16:creationId xmlns:a16="http://schemas.microsoft.com/office/drawing/2014/main" id="{0DC3B1F8-F7FB-1570-3CC3-9D8B89EAB997}"/>
              </a:ext>
            </a:extLst>
          </p:cNvPr>
          <p:cNvSpPr/>
          <p:nvPr/>
        </p:nvSpPr>
        <p:spPr>
          <a:xfrm>
            <a:off x="23970290" y="16213477"/>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6" name="Right Arrow 39">
            <a:extLst>
              <a:ext uri="{FF2B5EF4-FFF2-40B4-BE49-F238E27FC236}">
                <a16:creationId xmlns:a16="http://schemas.microsoft.com/office/drawing/2014/main" id="{2DA44F99-2EE3-8A7B-BBE6-34E5E4DC56C6}"/>
              </a:ext>
            </a:extLst>
          </p:cNvPr>
          <p:cNvSpPr/>
          <p:nvPr/>
        </p:nvSpPr>
        <p:spPr>
          <a:xfrm>
            <a:off x="25479244" y="16213477"/>
            <a:ext cx="504000" cy="540000"/>
          </a:xfrm>
          <a:prstGeom prst="rightArrow">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1" name="Textfeld 70">
            <a:extLst>
              <a:ext uri="{FF2B5EF4-FFF2-40B4-BE49-F238E27FC236}">
                <a16:creationId xmlns:a16="http://schemas.microsoft.com/office/drawing/2014/main" id="{00133265-E7DE-F681-A1C7-2DA4D1F2099B}"/>
              </a:ext>
            </a:extLst>
          </p:cNvPr>
          <p:cNvSpPr txBox="1"/>
          <p:nvPr/>
        </p:nvSpPr>
        <p:spPr>
          <a:xfrm>
            <a:off x="15658585" y="17020321"/>
            <a:ext cx="1252174" cy="568745"/>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PST</a:t>
            </a:r>
          </a:p>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Baseline</a:t>
            </a: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72" name="Textfeld 71">
            <a:extLst>
              <a:ext uri="{FF2B5EF4-FFF2-40B4-BE49-F238E27FC236}">
                <a16:creationId xmlns:a16="http://schemas.microsoft.com/office/drawing/2014/main" id="{CBB65791-109B-6C5A-F3FF-CDA8B27AD2D2}"/>
              </a:ext>
            </a:extLst>
          </p:cNvPr>
          <p:cNvSpPr txBox="1"/>
          <p:nvPr/>
        </p:nvSpPr>
        <p:spPr>
          <a:xfrm>
            <a:off x="17705733" y="17020321"/>
            <a:ext cx="1812314" cy="863634"/>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1-h</a:t>
            </a:r>
            <a:br>
              <a:rPr lang="en-US" b="1" spc="70" dirty="0">
                <a:solidFill>
                  <a:srgbClr val="000000"/>
                </a:solidFill>
                <a:latin typeface="Arial" panose="020B0604020202020204" pitchFamily="34" charset="0"/>
                <a:ea typeface="ＭＳ Ｐゴシック" charset="-128"/>
                <a:cs typeface="Arial" panose="020B0604020202020204" pitchFamily="34" charset="0"/>
              </a:rPr>
            </a:br>
            <a:r>
              <a:rPr lang="en-US" b="1" spc="70" dirty="0">
                <a:solidFill>
                  <a:srgbClr val="000000"/>
                </a:solidFill>
                <a:latin typeface="Arial" panose="020B0604020202020204" pitchFamily="34" charset="0"/>
                <a:ea typeface="ＭＳ Ｐゴシック" charset="-128"/>
                <a:cs typeface="Arial" panose="020B0604020202020204" pitchFamily="34" charset="0"/>
              </a:rPr>
              <a:t>gaze exposure</a:t>
            </a:r>
          </a:p>
          <a:p>
            <a:pPr>
              <a:lnSpc>
                <a:spcPts val="2300"/>
              </a:lnSpc>
            </a:pP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73" name="Textfeld 72">
            <a:extLst>
              <a:ext uri="{FF2B5EF4-FFF2-40B4-BE49-F238E27FC236}">
                <a16:creationId xmlns:a16="http://schemas.microsoft.com/office/drawing/2014/main" id="{43AB1365-2390-74F6-BC08-6CD5D7E1EBAF}"/>
              </a:ext>
            </a:extLst>
          </p:cNvPr>
          <p:cNvSpPr txBox="1"/>
          <p:nvPr/>
        </p:nvSpPr>
        <p:spPr>
          <a:xfrm>
            <a:off x="20176245" y="17020321"/>
            <a:ext cx="1812314" cy="863634"/>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PST</a:t>
            </a:r>
            <a:br>
              <a:rPr lang="en-US" b="1" spc="70" dirty="0">
                <a:solidFill>
                  <a:srgbClr val="000000"/>
                </a:solidFill>
                <a:latin typeface="Arial" panose="020B0604020202020204" pitchFamily="34" charset="0"/>
                <a:ea typeface="ＭＳ Ｐゴシック" charset="-128"/>
                <a:cs typeface="Arial" panose="020B0604020202020204" pitchFamily="34" charset="0"/>
              </a:rPr>
            </a:br>
            <a:r>
              <a:rPr lang="en-US" b="1" spc="70" dirty="0">
                <a:solidFill>
                  <a:srgbClr val="000000"/>
                </a:solidFill>
                <a:latin typeface="Arial" panose="020B0604020202020204" pitchFamily="34" charset="0"/>
                <a:ea typeface="ＭＳ Ｐゴシック" charset="-128"/>
                <a:cs typeface="Arial" panose="020B0604020202020204" pitchFamily="34" charset="0"/>
              </a:rPr>
              <a:t>Post 1</a:t>
            </a:r>
          </a:p>
          <a:p>
            <a:pPr>
              <a:lnSpc>
                <a:spcPts val="2300"/>
              </a:lnSpc>
            </a:pP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74" name="Textfeld 73">
            <a:extLst>
              <a:ext uri="{FF2B5EF4-FFF2-40B4-BE49-F238E27FC236}">
                <a16:creationId xmlns:a16="http://schemas.microsoft.com/office/drawing/2014/main" id="{8092F5B7-E17C-61CC-EF0C-6E2B48073AC3}"/>
              </a:ext>
            </a:extLst>
          </p:cNvPr>
          <p:cNvSpPr txBox="1"/>
          <p:nvPr/>
        </p:nvSpPr>
        <p:spPr>
          <a:xfrm>
            <a:off x="22239108" y="17020321"/>
            <a:ext cx="1812314" cy="863634"/>
          </a:xfrm>
          <a:prstGeom prst="rect">
            <a:avLst/>
          </a:prstGeom>
          <a:noFill/>
        </p:spPr>
        <p:txBody>
          <a:bodyPr wrap="square" lIns="0" tIns="0" rIns="0" bIns="0" rtlCol="0">
            <a:spAutoFit/>
          </a:bodyPr>
          <a:lstStyle/>
          <a:p>
            <a:pPr>
              <a:lnSpc>
                <a:spcPts val="2300"/>
              </a:lnSpc>
            </a:pPr>
            <a:r>
              <a:rPr lang="en-US" b="1" spc="70" dirty="0">
                <a:solidFill>
                  <a:srgbClr val="000000"/>
                </a:solidFill>
                <a:latin typeface="Arial" panose="020B0604020202020204" pitchFamily="34" charset="0"/>
                <a:ea typeface="ＭＳ Ｐゴシック" charset="-128"/>
                <a:cs typeface="Arial" panose="020B0604020202020204" pitchFamily="34" charset="0"/>
              </a:rPr>
              <a:t>2-week</a:t>
            </a:r>
            <a:br>
              <a:rPr lang="en-US" b="1" spc="70" dirty="0">
                <a:solidFill>
                  <a:srgbClr val="000000"/>
                </a:solidFill>
                <a:latin typeface="Arial" panose="020B0604020202020204" pitchFamily="34" charset="0"/>
                <a:ea typeface="ＭＳ Ｐゴシック" charset="-128"/>
                <a:cs typeface="Arial" panose="020B0604020202020204" pitchFamily="34" charset="0"/>
              </a:rPr>
            </a:br>
            <a:r>
              <a:rPr lang="en-US" b="1" spc="70" dirty="0">
                <a:solidFill>
                  <a:srgbClr val="000000"/>
                </a:solidFill>
                <a:latin typeface="Arial" panose="020B0604020202020204" pitchFamily="34" charset="0"/>
                <a:ea typeface="ＭＳ Ｐゴシック" charset="-128"/>
                <a:cs typeface="Arial" panose="020B0604020202020204" pitchFamily="34" charset="0"/>
              </a:rPr>
              <a:t>home training</a:t>
            </a:r>
            <a:br>
              <a:rPr lang="en-US" b="1" spc="70" dirty="0">
                <a:solidFill>
                  <a:srgbClr val="000000"/>
                </a:solidFill>
                <a:latin typeface="Arial" panose="020B0604020202020204" pitchFamily="34" charset="0"/>
                <a:ea typeface="ＭＳ Ｐゴシック" charset="-128"/>
                <a:cs typeface="Arial" panose="020B0604020202020204" pitchFamily="34" charset="0"/>
              </a:rPr>
            </a:br>
            <a:endParaRPr lang="en-US" spc="70" dirty="0">
              <a:solidFill>
                <a:srgbClr val="000000"/>
              </a:solidFill>
              <a:latin typeface="Arial" panose="020B0604020202020204" pitchFamily="34" charset="0"/>
              <a:ea typeface="ＭＳ Ｐゴシック" charset="-128"/>
              <a:cs typeface="Arial" panose="020B0604020202020204" pitchFamily="34" charset="0"/>
            </a:endParaRPr>
          </a:p>
        </p:txBody>
      </p:sp>
      <p:sp>
        <p:nvSpPr>
          <p:cNvPr id="75" name="Textfeld 74">
            <a:extLst>
              <a:ext uri="{FF2B5EF4-FFF2-40B4-BE49-F238E27FC236}">
                <a16:creationId xmlns:a16="http://schemas.microsoft.com/office/drawing/2014/main" id="{D704FC29-CAAD-6A5D-2D41-F95AD9B0A1B6}"/>
              </a:ext>
            </a:extLst>
          </p:cNvPr>
          <p:cNvSpPr txBox="1"/>
          <p:nvPr/>
        </p:nvSpPr>
        <p:spPr>
          <a:xfrm>
            <a:off x="24633370" y="17020321"/>
            <a:ext cx="1106677" cy="568745"/>
          </a:xfrm>
          <a:prstGeom prst="rect">
            <a:avLst/>
          </a:prstGeom>
          <a:noFill/>
        </p:spPr>
        <p:txBody>
          <a:bodyPr wrap="square" lIns="0" tIns="0" rIns="0" bIns="0" rtlCol="0">
            <a:spAutoFit/>
          </a:bodyPr>
          <a:lstStyle/>
          <a:p>
            <a:pPr>
              <a:lnSpc>
                <a:spcPts val="2300"/>
              </a:lnSpc>
            </a:pPr>
            <a:r>
              <a:rPr lang="en-US" b="1" spc="70" dirty="0">
                <a:solidFill>
                  <a:schemeClr val="accent2"/>
                </a:solidFill>
                <a:latin typeface="Arial" panose="020B0604020202020204" pitchFamily="34" charset="0"/>
                <a:ea typeface="ＭＳ Ｐゴシック" charset="-128"/>
                <a:cs typeface="Arial" panose="020B0604020202020204" pitchFamily="34" charset="0"/>
              </a:rPr>
              <a:t>3 – 5</a:t>
            </a:r>
            <a:br>
              <a:rPr lang="en-US" b="1" spc="70" dirty="0">
                <a:solidFill>
                  <a:schemeClr val="accent2"/>
                </a:solidFill>
                <a:latin typeface="Arial" panose="020B0604020202020204" pitchFamily="34" charset="0"/>
                <a:ea typeface="ＭＳ Ｐゴシック" charset="-128"/>
                <a:cs typeface="Arial" panose="020B0604020202020204" pitchFamily="34" charset="0"/>
              </a:rPr>
            </a:br>
            <a:r>
              <a:rPr lang="en-US" b="1" spc="70" dirty="0">
                <a:solidFill>
                  <a:schemeClr val="accent2"/>
                </a:solidFill>
                <a:latin typeface="Arial" panose="020B0604020202020204" pitchFamily="34" charset="0"/>
                <a:ea typeface="ＭＳ Ｐゴシック" charset="-128"/>
                <a:cs typeface="Arial" panose="020B0604020202020204" pitchFamily="34" charset="0"/>
              </a:rPr>
              <a:t>weeks</a:t>
            </a:r>
            <a:endParaRPr lang="en-US" spc="70" dirty="0">
              <a:solidFill>
                <a:schemeClr val="accent2"/>
              </a:solidFill>
              <a:latin typeface="Arial" panose="020B0604020202020204" pitchFamily="34" charset="0"/>
              <a:ea typeface="ＭＳ Ｐゴシック" charset="-128"/>
              <a:cs typeface="Arial" panose="020B0604020202020204" pitchFamily="34" charset="0"/>
            </a:endParaRPr>
          </a:p>
        </p:txBody>
      </p:sp>
      <p:pic>
        <p:nvPicPr>
          <p:cNvPr id="76" name="Grafik 75">
            <a:extLst>
              <a:ext uri="{FF2B5EF4-FFF2-40B4-BE49-F238E27FC236}">
                <a16:creationId xmlns:a16="http://schemas.microsoft.com/office/drawing/2014/main" id="{A6A1E8E3-AEDF-46D6-6469-858C120D7812}"/>
              </a:ext>
            </a:extLst>
          </p:cNvPr>
          <p:cNvPicPr>
            <a:picLocks noChangeAspect="1"/>
          </p:cNvPicPr>
          <p:nvPr/>
        </p:nvPicPr>
        <p:blipFill>
          <a:blip r:embed="rId7"/>
          <a:stretch>
            <a:fillRect/>
          </a:stretch>
        </p:blipFill>
        <p:spPr>
          <a:xfrm>
            <a:off x="15274631" y="15092120"/>
            <a:ext cx="1667791" cy="1861986"/>
          </a:xfrm>
          <a:prstGeom prst="rect">
            <a:avLst/>
          </a:prstGeom>
        </p:spPr>
      </p:pic>
      <p:pic>
        <p:nvPicPr>
          <p:cNvPr id="77" name="Grafik 76">
            <a:extLst>
              <a:ext uri="{FF2B5EF4-FFF2-40B4-BE49-F238E27FC236}">
                <a16:creationId xmlns:a16="http://schemas.microsoft.com/office/drawing/2014/main" id="{EAABD7D7-408E-5E3A-37BA-6C84BD302B70}"/>
              </a:ext>
            </a:extLst>
          </p:cNvPr>
          <p:cNvPicPr>
            <a:picLocks noChangeAspect="1"/>
          </p:cNvPicPr>
          <p:nvPr/>
        </p:nvPicPr>
        <p:blipFill>
          <a:blip r:embed="rId7"/>
          <a:stretch>
            <a:fillRect/>
          </a:stretch>
        </p:blipFill>
        <p:spPr>
          <a:xfrm>
            <a:off x="19789756" y="15092120"/>
            <a:ext cx="1667791" cy="1861986"/>
          </a:xfrm>
          <a:prstGeom prst="rect">
            <a:avLst/>
          </a:prstGeom>
        </p:spPr>
      </p:pic>
      <p:pic>
        <p:nvPicPr>
          <p:cNvPr id="78" name="Grafik 77">
            <a:extLst>
              <a:ext uri="{FF2B5EF4-FFF2-40B4-BE49-F238E27FC236}">
                <a16:creationId xmlns:a16="http://schemas.microsoft.com/office/drawing/2014/main" id="{55B4D061-7B1F-5C52-0A3A-5FA62E63C071}"/>
              </a:ext>
            </a:extLst>
          </p:cNvPr>
          <p:cNvPicPr>
            <a:picLocks noChangeAspect="1"/>
          </p:cNvPicPr>
          <p:nvPr/>
        </p:nvPicPr>
        <p:blipFill>
          <a:blip r:embed="rId7"/>
          <a:stretch>
            <a:fillRect/>
          </a:stretch>
        </p:blipFill>
        <p:spPr>
          <a:xfrm>
            <a:off x="25962115" y="15092120"/>
            <a:ext cx="1667791" cy="1861986"/>
          </a:xfrm>
          <a:prstGeom prst="rect">
            <a:avLst/>
          </a:prstGeom>
        </p:spPr>
      </p:pic>
      <p:pic>
        <p:nvPicPr>
          <p:cNvPr id="79" name="Picture 36">
            <a:extLst>
              <a:ext uri="{FF2B5EF4-FFF2-40B4-BE49-F238E27FC236}">
                <a16:creationId xmlns:a16="http://schemas.microsoft.com/office/drawing/2014/main" id="{701A56EA-2CF9-D2F9-CBDC-3B4A3C98812C}"/>
              </a:ext>
            </a:extLst>
          </p:cNvPr>
          <p:cNvPicPr>
            <a:picLocks noChangeAspect="1"/>
          </p:cNvPicPr>
          <p:nvPr/>
        </p:nvPicPr>
        <p:blipFill rotWithShape="1">
          <a:blip r:embed="rId6"/>
          <a:srcRect l="17398" t="4144" r="70654" b="52869"/>
          <a:stretch/>
        </p:blipFill>
        <p:spPr>
          <a:xfrm>
            <a:off x="22048586" y="15537250"/>
            <a:ext cx="1710187" cy="1244836"/>
          </a:xfrm>
          <a:prstGeom prst="rect">
            <a:avLst/>
          </a:prstGeom>
        </p:spPr>
      </p:pic>
    </p:spTree>
    <p:extLst>
      <p:ext uri="{BB962C8B-B14F-4D97-AF65-F5344CB8AC3E}">
        <p14:creationId xmlns:p14="http://schemas.microsoft.com/office/powerpoint/2010/main" val="3923122585"/>
      </p:ext>
    </p:extLst>
  </p:cSld>
  <p:clrMapOvr>
    <a:masterClrMapping/>
  </p:clrMapOvr>
</p:sld>
</file>

<file path=ppt/theme/theme1.xml><?xml version="1.0" encoding="utf-8"?>
<a:theme xmlns:a="http://schemas.openxmlformats.org/drawingml/2006/main" name="Office">
  <a:themeElements>
    <a:clrScheme name="Benutzerdefiniert 1">
      <a:dk1>
        <a:srgbClr val="545861"/>
      </a:dk1>
      <a:lt1>
        <a:srgbClr val="FFFFFF"/>
      </a:lt1>
      <a:dk2>
        <a:srgbClr val="006E6E"/>
      </a:dk2>
      <a:lt2>
        <a:srgbClr val="CCCCCC"/>
      </a:lt2>
      <a:accent1>
        <a:srgbClr val="A5D7D2"/>
      </a:accent1>
      <a:accent2>
        <a:srgbClr val="1EA5A5"/>
      </a:accent2>
      <a:accent3>
        <a:srgbClr val="2C373C"/>
      </a:accent3>
      <a:accent4>
        <a:srgbClr val="8C9196"/>
      </a:accent4>
      <a:accent5>
        <a:srgbClr val="D20537"/>
      </a:accent5>
      <a:accent6>
        <a:srgbClr val="EB82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642</Words>
  <Application>Microsoft Macintosh PowerPoint</Application>
  <PresentationFormat>Benutzerdefiniert</PresentationFormat>
  <Paragraphs>48</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Symbol</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Office-Benutzer</dc:creator>
  <cp:lastModifiedBy>Microsoft Office-Benutzer</cp:lastModifiedBy>
  <cp:revision>37</cp:revision>
  <dcterms:created xsi:type="dcterms:W3CDTF">2024-03-14T10:18:42Z</dcterms:created>
  <dcterms:modified xsi:type="dcterms:W3CDTF">2024-04-24T09:40:52Z</dcterms:modified>
</cp:coreProperties>
</file>